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7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5.jpg" ContentType="image/jpg"/>
  <Override PartName="/ppt/media/image55.jpg" ContentType="image/jpg"/>
  <Override PartName="/ppt/media/image56.jpg" ContentType="image/jpg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  <p:sldMasterId id="2147483665" r:id="rId5"/>
  </p:sldMasterIdLst>
  <p:notesMasterIdLst>
    <p:notesMasterId r:id="rId57"/>
  </p:notesMasterIdLst>
  <p:handoutMasterIdLst>
    <p:handoutMasterId r:id="rId58"/>
  </p:handoutMasterIdLst>
  <p:sldIdLst>
    <p:sldId id="376" r:id="rId6"/>
    <p:sldId id="470" r:id="rId7"/>
    <p:sldId id="475" r:id="rId8"/>
    <p:sldId id="474" r:id="rId9"/>
    <p:sldId id="497" r:id="rId10"/>
    <p:sldId id="478" r:id="rId11"/>
    <p:sldId id="479" r:id="rId12"/>
    <p:sldId id="365" r:id="rId13"/>
    <p:sldId id="426" r:id="rId14"/>
    <p:sldId id="345" r:id="rId15"/>
    <p:sldId id="428" r:id="rId16"/>
    <p:sldId id="429" r:id="rId17"/>
    <p:sldId id="431" r:id="rId18"/>
    <p:sldId id="360" r:id="rId19"/>
    <p:sldId id="433" r:id="rId20"/>
    <p:sldId id="434" r:id="rId21"/>
    <p:sldId id="435" r:id="rId22"/>
    <p:sldId id="438" r:id="rId23"/>
    <p:sldId id="324" r:id="rId24"/>
    <p:sldId id="347" r:id="rId25"/>
    <p:sldId id="326" r:id="rId26"/>
    <p:sldId id="329" r:id="rId27"/>
    <p:sldId id="335" r:id="rId28"/>
    <p:sldId id="454" r:id="rId29"/>
    <p:sldId id="455" r:id="rId30"/>
    <p:sldId id="456" r:id="rId31"/>
    <p:sldId id="459" r:id="rId32"/>
    <p:sldId id="458" r:id="rId33"/>
    <p:sldId id="481" r:id="rId34"/>
    <p:sldId id="413" r:id="rId35"/>
    <p:sldId id="482" r:id="rId36"/>
    <p:sldId id="480" r:id="rId37"/>
    <p:sldId id="485" r:id="rId38"/>
    <p:sldId id="484" r:id="rId39"/>
    <p:sldId id="487" r:id="rId40"/>
    <p:sldId id="486" r:id="rId41"/>
    <p:sldId id="489" r:id="rId42"/>
    <p:sldId id="490" r:id="rId43"/>
    <p:sldId id="491" r:id="rId44"/>
    <p:sldId id="492" r:id="rId45"/>
    <p:sldId id="488" r:id="rId46"/>
    <p:sldId id="483" r:id="rId47"/>
    <p:sldId id="493" r:id="rId48"/>
    <p:sldId id="496" r:id="rId49"/>
    <p:sldId id="495" r:id="rId50"/>
    <p:sldId id="328" r:id="rId51"/>
    <p:sldId id="366" r:id="rId52"/>
    <p:sldId id="356" r:id="rId53"/>
    <p:sldId id="339" r:id="rId54"/>
    <p:sldId id="338" r:id="rId55"/>
    <p:sldId id="381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73">
          <p15:clr>
            <a:srgbClr val="A4A3A4"/>
          </p15:clr>
        </p15:guide>
        <p15:guide id="2" orient="horz" pos="720">
          <p15:clr>
            <a:srgbClr val="A4A3A4"/>
          </p15:clr>
        </p15:guide>
        <p15:guide id="3" orient="horz" pos="3628">
          <p15:clr>
            <a:srgbClr val="A4A3A4"/>
          </p15:clr>
        </p15:guide>
        <p15:guide id="4" orient="horz" pos="2162">
          <p15:clr>
            <a:srgbClr val="A4A3A4"/>
          </p15:clr>
        </p15:guide>
        <p15:guide id="5" orient="horz" pos="1490">
          <p15:clr>
            <a:srgbClr val="A4A3A4"/>
          </p15:clr>
        </p15:guide>
        <p15:guide id="6" orient="horz" pos="1087">
          <p15:clr>
            <a:srgbClr val="A4A3A4"/>
          </p15:clr>
        </p15:guide>
        <p15:guide id="7" pos="5348">
          <p15:clr>
            <a:srgbClr val="A4A3A4"/>
          </p15:clr>
        </p15:guide>
        <p15:guide id="8" pos="2872">
          <p15:clr>
            <a:srgbClr val="A4A3A4"/>
          </p15:clr>
        </p15:guide>
        <p15:guide id="9" pos="383">
          <p15:clr>
            <a:srgbClr val="A4A3A4"/>
          </p15:clr>
        </p15:guide>
        <p15:guide id="10" orient="horz" pos="2163">
          <p15:clr>
            <a:srgbClr val="A4A3A4"/>
          </p15:clr>
        </p15:guide>
        <p15:guide id="11" orient="horz" pos="14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9E0349-5F02-D000-EB2B-D853D458513A}" name="Patrick Agergaard" initials="PA" userId="S::PAAG@kea.dk::46145e54-20e0-4f1b-9567-b550397141d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dy Akira Madsen" initials="HAM" lastIdx="1" clrIdx="0">
    <p:extLst>
      <p:ext uri="{19B8F6BF-5375-455C-9EA6-DF929625EA0E}">
        <p15:presenceInfo xmlns:p15="http://schemas.microsoft.com/office/powerpoint/2012/main" userId="S::HAAM@kea.dk::7ec7d743-d7df-4ba2-9e65-d18b26b98222" providerId="AD"/>
      </p:ext>
    </p:extLst>
  </p:cmAuthor>
  <p:cmAuthor id="2" name="Ham" initials="H" lastIdx="2" clrIdx="1">
    <p:extLst>
      <p:ext uri="{19B8F6BF-5375-455C-9EA6-DF929625EA0E}">
        <p15:presenceInfo xmlns:p15="http://schemas.microsoft.com/office/powerpoint/2012/main" userId="H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B4D"/>
    <a:srgbClr val="E1564C"/>
    <a:srgbClr val="EDEDED"/>
    <a:srgbClr val="F1847D"/>
    <a:srgbClr val="E2564C"/>
    <a:srgbClr val="9966FF"/>
    <a:srgbClr val="FFCC00"/>
    <a:srgbClr val="CC99FF"/>
    <a:srgbClr val="C6D9F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–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llemlayout 3 - Markering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llemlayout 3 - Markerin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Mørkt layout 2 - Markering 1/Markerin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1944" y="184"/>
      </p:cViewPr>
      <p:guideLst>
        <p:guide orient="horz" pos="3873"/>
        <p:guide orient="horz" pos="720"/>
        <p:guide orient="horz" pos="3628"/>
        <p:guide orient="horz" pos="2162"/>
        <p:guide orient="horz" pos="1490"/>
        <p:guide orient="horz" pos="1087"/>
        <p:guide pos="5348"/>
        <p:guide pos="2872"/>
        <p:guide pos="383"/>
        <p:guide orient="horz" pos="2163"/>
        <p:guide orient="horz" pos="14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30723-19E9-414F-94C4-A9383601042E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B08B3-BB66-5949-8BF1-0419F2E86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7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B4F6-C9D5-7749-B5D3-E38D4928F91F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9F0D5-3A54-0F48-BA21-AF426CCFE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1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9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2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0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Der er fremmøde-registrering her i starten af semesteret – det er for at vi rent administrativt ved hvem der reelt er startet på uddannelsen.</a:t>
            </a:r>
          </a:p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Kun 20 af disse er skemalagt – så når du kigger på skemaet, og der kun er fire timers ”skoledag” hver dag, så er det fordi du forventes at bruge 4-5 timer på opgaver, læsning og diskussion med medstuderende.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8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658CC-7A8F-FA73-5C94-8DD3C94FD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B727A52D-DB99-19E7-B725-843AFFB21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292924D-D92F-7F9F-7BC8-04BE3F2BF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2B2F812-64F2-DD9A-FAD5-0FB27FBEF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79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F0D5-3A54-0F48-BA21-AF426CCFE91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3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3480"/>
            <a:ext cx="9638675" cy="7041559"/>
          </a:xfrm>
          <a:prstGeom prst="rect">
            <a:avLst/>
          </a:prstGeom>
        </p:spPr>
      </p:pic>
      <p:sp>
        <p:nvSpPr>
          <p:cNvPr id="9" name="TextBox 1"/>
          <p:cNvSpPr txBox="1"/>
          <p:nvPr userDrawn="1"/>
        </p:nvSpPr>
        <p:spPr>
          <a:xfrm>
            <a:off x="8430381" y="931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444595" y="297756"/>
            <a:ext cx="2057400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25DA583C-A632-8041-A3A0-21DBB2ECC2F0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437558" y="601329"/>
            <a:ext cx="3329333" cy="820601"/>
          </a:xfrm>
        </p:spPr>
        <p:txBody>
          <a:bodyPr anchor="b"/>
          <a:lstStyle>
            <a:lvl1pPr algn="l">
              <a:lnSpc>
                <a:spcPts val="2700"/>
              </a:lnSpc>
              <a:defRPr lang="da-DK" sz="2600" b="1" kern="1200" cap="all" baseline="0" dirty="0">
                <a:solidFill>
                  <a:srgbClr val="FFFF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da-DK"/>
              <a:t>Presentation</a:t>
            </a:r>
          </a:p>
          <a:p>
            <a:r>
              <a:rPr lang="da-DK" err="1"/>
              <a:t>title</a:t>
            </a:r>
            <a:endParaRPr lang="da-DK"/>
          </a:p>
        </p:txBody>
      </p:sp>
      <p:pic>
        <p:nvPicPr>
          <p:cNvPr id="14" name="Billed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4415" y="350857"/>
            <a:ext cx="2710501" cy="410682"/>
          </a:xfrm>
          <a:prstGeom prst="rect">
            <a:avLst/>
          </a:prstGeom>
        </p:spPr>
      </p:pic>
      <p:pic>
        <p:nvPicPr>
          <p:cNvPr id="16" name="Billede 15" descr="KEA_logo_EN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84" y="5747051"/>
            <a:ext cx="1571466" cy="8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a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1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0519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ørklilla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28558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rø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5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380421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/>
          <p:cNvSpPr/>
          <p:nvPr userDrawn="1"/>
        </p:nvSpPr>
        <p:spPr>
          <a:xfrm>
            <a:off x="2806700" y="0"/>
            <a:ext cx="633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9"/>
          <p:cNvSpPr/>
          <p:nvPr userDrawn="1"/>
        </p:nvSpPr>
        <p:spPr>
          <a:xfrm>
            <a:off x="0" y="0"/>
            <a:ext cx="2988000" cy="6858000"/>
          </a:xfrm>
          <a:prstGeom prst="rect">
            <a:avLst/>
          </a:prstGeom>
          <a:solidFill>
            <a:srgbClr val="EB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ctangle 4"/>
          <p:cNvSpPr>
            <a:spLocks/>
          </p:cNvSpPr>
          <p:nvPr userDrawn="1"/>
        </p:nvSpPr>
        <p:spPr>
          <a:xfrm>
            <a:off x="508468" y="429849"/>
            <a:ext cx="288000" cy="36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444595" y="744581"/>
            <a:ext cx="3362100" cy="376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Tak for din tid.</a:t>
            </a:r>
          </a:p>
        </p:txBody>
      </p:sp>
      <p:sp>
        <p:nvSpPr>
          <p:cNvPr id="21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444595" y="496680"/>
            <a:ext cx="2057400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25DA583C-A632-8041-A3A0-21DBB2ECC2F0}" type="datetime3">
              <a:rPr lang="en-GB" smtClean="0"/>
              <a:pPr/>
              <a:t>22 January, 2025</a:t>
            </a:fld>
            <a:r>
              <a:rPr lang="en-GB"/>
              <a:t> </a:t>
            </a:r>
            <a:endParaRPr lang="da-DK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4415" y="350857"/>
            <a:ext cx="2710501" cy="4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0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- bille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dsholder til dato 2">
            <a:extLst>
              <a:ext uri="{FF2B5EF4-FFF2-40B4-BE49-F238E27FC236}">
                <a16:creationId xmlns:a16="http://schemas.microsoft.com/office/drawing/2014/main" id="{F7960F95-8AA3-F848-8471-753DB4C2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66" y="374061"/>
            <a:ext cx="2057400" cy="486833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sp>
        <p:nvSpPr>
          <p:cNvPr id="14" name="Pladsholder til sidefod 3">
            <a:extLst>
              <a:ext uri="{FF2B5EF4-FFF2-40B4-BE49-F238E27FC236}">
                <a16:creationId xmlns:a16="http://schemas.microsoft.com/office/drawing/2014/main" id="{F372FFB6-1C04-934C-AD33-49401D5B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567" y="877235"/>
            <a:ext cx="3329333" cy="137725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700"/>
              </a:lnSpc>
              <a:defRPr lang="da-DK" sz="2600" b="1" kern="1200" cap="all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præsentation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866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led baggrund med sor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8A35F210-B5A9-1246-B328-5F99B4CF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74" y="873008"/>
            <a:ext cx="3690760" cy="59172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B6F367F4-3D97-8F49-88CC-3E98E972EA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5774" y="1687127"/>
            <a:ext cx="3690760" cy="429786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</p:txBody>
      </p:sp>
    </p:spTree>
    <p:extLst>
      <p:ext uri="{BB962C8B-B14F-4D97-AF65-F5344CB8AC3E}">
        <p14:creationId xmlns:p14="http://schemas.microsoft.com/office/powerpoint/2010/main" val="1266415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ul baggrund med portræ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9742B-2AEE-D343-86DA-4826326D9E57}"/>
              </a:ext>
            </a:extLst>
          </p:cNvPr>
          <p:cNvSpPr txBox="1"/>
          <p:nvPr userDrawn="1"/>
        </p:nvSpPr>
        <p:spPr>
          <a:xfrm>
            <a:off x="197225" y="227106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IT-sikkerhed</a:t>
            </a:r>
          </a:p>
          <a:p>
            <a:r>
              <a:rPr lang="da-DK" sz="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Julius, studerende på KEA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001F2-20BB-6E45-B5E8-57E0AFE8F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077" y="6025838"/>
            <a:ext cx="818626" cy="4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82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ul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1C993-1AB4-7849-AC2D-8157F0B848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077" y="6025838"/>
            <a:ext cx="818626" cy="4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ul baggrund med portræ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7520" y="1583503"/>
            <a:ext cx="3670404" cy="5280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737520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9742B-2AEE-D343-86DA-4826326D9E57}"/>
              </a:ext>
            </a:extLst>
          </p:cNvPr>
          <p:cNvSpPr txBox="1"/>
          <p:nvPr userDrawn="1"/>
        </p:nvSpPr>
        <p:spPr>
          <a:xfrm>
            <a:off x="197225" y="227106"/>
            <a:ext cx="1739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IT-sikkerhed</a:t>
            </a:r>
          </a:p>
          <a:p>
            <a:r>
              <a:rPr lang="da-DK" sz="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Julius, studerende på KEA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001F2-20BB-6E45-B5E8-57E0AFE8F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077" y="6025838"/>
            <a:ext cx="818626" cy="4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91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- bille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dsholder til dato 2">
            <a:extLst>
              <a:ext uri="{FF2B5EF4-FFF2-40B4-BE49-F238E27FC236}">
                <a16:creationId xmlns:a16="http://schemas.microsoft.com/office/drawing/2014/main" id="{F7960F95-8AA3-F848-8471-753DB4C2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66" y="374061"/>
            <a:ext cx="2057400" cy="486833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sp>
        <p:nvSpPr>
          <p:cNvPr id="14" name="Pladsholder til sidefod 3">
            <a:extLst>
              <a:ext uri="{FF2B5EF4-FFF2-40B4-BE49-F238E27FC236}">
                <a16:creationId xmlns:a16="http://schemas.microsoft.com/office/drawing/2014/main" id="{F372FFB6-1C04-934C-AD33-49401D5B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567" y="877235"/>
            <a:ext cx="3329333" cy="1377253"/>
          </a:xfrm>
          <a:prstGeom prst="rect">
            <a:avLst/>
          </a:prstGeom>
          <a:effectLst>
            <a:outerShdw blurRad="329902" dist="38100" dir="2700000" algn="tl" rotWithShape="0">
              <a:schemeClr val="bg2">
                <a:lumMod val="10000"/>
                <a:alpha val="40000"/>
              </a:schemeClr>
            </a:outerShdw>
          </a:effectLst>
        </p:spPr>
        <p:txBody>
          <a:bodyPr anchor="t" anchorCtr="0"/>
          <a:lstStyle>
            <a:lvl1pPr algn="l">
              <a:lnSpc>
                <a:spcPts val="2700"/>
              </a:lnSpc>
              <a:defRPr lang="da-DK" sz="2600" b="1" kern="1200" cap="all" baseline="0" dirty="0">
                <a:solidFill>
                  <a:schemeClr val="bg1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da-DK"/>
              <a:t>Titel på præsentation</a:t>
            </a:r>
          </a:p>
        </p:txBody>
      </p:sp>
    </p:spTree>
    <p:extLst>
      <p:ext uri="{BB962C8B-B14F-4D97-AF65-F5344CB8AC3E}">
        <p14:creationId xmlns:p14="http://schemas.microsoft.com/office/powerpoint/2010/main" val="489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968" y="1301394"/>
            <a:ext cx="3990520" cy="54424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4583190" y="1406917"/>
            <a:ext cx="3931200" cy="4533771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560410" y="2047971"/>
            <a:ext cx="3948090" cy="3892719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9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551770" y="358767"/>
            <a:ext cx="2057400" cy="365125"/>
          </a:xfrm>
        </p:spPr>
        <p:txBody>
          <a:bodyPr/>
          <a:lstStyle/>
          <a:p>
            <a:fld id="{2D4FF84C-9858-9A40-A44F-645F5AAB0447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10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Titel på præsentation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3BC37D-72A0-B84D-AA55-1A423B365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3169" y="6004026"/>
            <a:ext cx="1378220" cy="7580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0446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3480"/>
            <a:ext cx="9638675" cy="7041559"/>
          </a:xfrm>
          <a:prstGeom prst="rect">
            <a:avLst/>
          </a:prstGeom>
        </p:spPr>
      </p:pic>
      <p:sp>
        <p:nvSpPr>
          <p:cNvPr id="9" name="TextBox 1"/>
          <p:cNvSpPr txBox="1"/>
          <p:nvPr userDrawn="1"/>
        </p:nvSpPr>
        <p:spPr>
          <a:xfrm>
            <a:off x="8430381" y="931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444595" y="297756"/>
            <a:ext cx="2057400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25DA583C-A632-8041-A3A0-21DBB2ECC2F0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437558" y="601329"/>
            <a:ext cx="3329333" cy="820601"/>
          </a:xfrm>
        </p:spPr>
        <p:txBody>
          <a:bodyPr anchor="b"/>
          <a:lstStyle>
            <a:lvl1pPr algn="l">
              <a:lnSpc>
                <a:spcPts val="2700"/>
              </a:lnSpc>
              <a:defRPr lang="da-DK" sz="2600" b="1" kern="1200" cap="all" baseline="0" dirty="0">
                <a:solidFill>
                  <a:srgbClr val="FFFF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da-DK"/>
              <a:t>Presentation</a:t>
            </a:r>
          </a:p>
          <a:p>
            <a:r>
              <a:rPr lang="da-DK" err="1"/>
              <a:t>title</a:t>
            </a:r>
            <a:endParaRPr lang="da-DK"/>
          </a:p>
        </p:txBody>
      </p:sp>
      <p:pic>
        <p:nvPicPr>
          <p:cNvPr id="14" name="Billed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4415" y="350857"/>
            <a:ext cx="2710501" cy="410682"/>
          </a:xfrm>
          <a:prstGeom prst="rect">
            <a:avLst/>
          </a:prstGeom>
        </p:spPr>
      </p:pic>
      <p:pic>
        <p:nvPicPr>
          <p:cNvPr id="16" name="Billede 15" descr="KEA_logo_EN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84" y="5747051"/>
            <a:ext cx="1571466" cy="8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ADFC9-6B59-44DA-904E-B82EFBD9CD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5325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968" y="1301394"/>
            <a:ext cx="3990520" cy="54424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4583190" y="1406917"/>
            <a:ext cx="3931200" cy="4533771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560410" y="2047971"/>
            <a:ext cx="3948090" cy="3892719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9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551770" y="358767"/>
            <a:ext cx="2057400" cy="365125"/>
          </a:xfrm>
        </p:spPr>
        <p:txBody>
          <a:bodyPr/>
          <a:lstStyle/>
          <a:p>
            <a:fld id="{2D4FF84C-9858-9A40-A44F-645F5AAB0447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10" name="Pladsholder til sidefod 3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Titel på præsentation</a:t>
            </a:r>
          </a:p>
        </p:txBody>
      </p:sp>
    </p:spTree>
    <p:extLst>
      <p:ext uri="{BB962C8B-B14F-4D97-AF65-F5344CB8AC3E}">
        <p14:creationId xmlns:p14="http://schemas.microsoft.com/office/powerpoint/2010/main" val="3850446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4C8A9-3237-46FC-A1EB-A687BB8072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5325" cy="6858000"/>
          </a:xfrm>
          <a:prstGeom prst="rect">
            <a:avLst/>
          </a:prstGeom>
        </p:spPr>
      </p:pic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F84C-9858-9A40-A44F-645F5AAB0447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Titel på præsentation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625475" y="2105239"/>
            <a:ext cx="7854823" cy="3775788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44968" y="1301394"/>
            <a:ext cx="7935330" cy="54424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87B2D5-506D-4906-92B7-1CFA4D057F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3169" y="6004026"/>
            <a:ext cx="1378220" cy="7580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72159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EC97A-EC6F-4F7B-9985-3C4B43999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5325" cy="6858000"/>
          </a:xfrm>
          <a:prstGeom prst="rect">
            <a:avLst/>
          </a:prstGeom>
        </p:spPr>
      </p:pic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09B0-E675-FF46-A1F1-3C211E3E34C8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Titel på præsentation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560413" y="2088191"/>
            <a:ext cx="7946701" cy="382692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44968" y="1301394"/>
            <a:ext cx="7962142" cy="54424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</p:spTree>
    <p:extLst>
      <p:ext uri="{BB962C8B-B14F-4D97-AF65-F5344CB8AC3E}">
        <p14:creationId xmlns:p14="http://schemas.microsoft.com/office/powerpoint/2010/main" val="193024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58990" cy="69104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7" name="Billede 6" descr="KEA_logo_E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8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a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979" y="3"/>
            <a:ext cx="9263920" cy="68804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6" name="Billede 5" descr="KEA_logo_E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40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åblå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3480"/>
            <a:ext cx="9638675" cy="70415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6" name="Billede 5" descr="KEA_logo_E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4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rød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889" y="1"/>
            <a:ext cx="925688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6" name="Billede 5" descr="KEA_logo_E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0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blå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36115049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a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1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05194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4C8A9-3237-46FC-A1EB-A687BB8072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5325" cy="6858000"/>
          </a:xfrm>
          <a:prstGeom prst="rect">
            <a:avLst/>
          </a:prstGeom>
        </p:spPr>
      </p:pic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F84C-9858-9A40-A44F-645F5AAB0447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Titel på præsentation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625475" y="2105239"/>
            <a:ext cx="7854823" cy="3775788"/>
          </a:xfrm>
        </p:spPr>
        <p:txBody>
          <a:bodyPr>
            <a:normAutofit/>
          </a:bodyPr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da-DK"/>
              <a:t>Træk billede til pladsholder, eller klik på symbol for at tilføje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44968" y="1301394"/>
            <a:ext cx="7935330" cy="54424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87B2D5-506D-4906-92B7-1CFA4D057F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3169" y="6004026"/>
            <a:ext cx="1378220" cy="7580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721593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ørklilla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285586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rød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5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3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3804214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/>
          <p:cNvSpPr/>
          <p:nvPr userDrawn="1"/>
        </p:nvSpPr>
        <p:spPr>
          <a:xfrm>
            <a:off x="2806700" y="0"/>
            <a:ext cx="633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9"/>
          <p:cNvSpPr/>
          <p:nvPr userDrawn="1"/>
        </p:nvSpPr>
        <p:spPr>
          <a:xfrm>
            <a:off x="0" y="0"/>
            <a:ext cx="2988000" cy="6858000"/>
          </a:xfrm>
          <a:prstGeom prst="rect">
            <a:avLst/>
          </a:prstGeom>
          <a:solidFill>
            <a:srgbClr val="EB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ctangle 4"/>
          <p:cNvSpPr>
            <a:spLocks/>
          </p:cNvSpPr>
          <p:nvPr userDrawn="1"/>
        </p:nvSpPr>
        <p:spPr>
          <a:xfrm>
            <a:off x="508468" y="429849"/>
            <a:ext cx="288000" cy="36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444595" y="744581"/>
            <a:ext cx="3362100" cy="376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Tak for din tid.</a:t>
            </a:r>
          </a:p>
        </p:txBody>
      </p:sp>
      <p:sp>
        <p:nvSpPr>
          <p:cNvPr id="21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444595" y="496680"/>
            <a:ext cx="2057400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25DA583C-A632-8041-A3A0-21DBB2ECC2F0}" type="datetime3">
              <a:rPr lang="en-GB" smtClean="0"/>
              <a:pPr/>
              <a:t>22 January, 2025</a:t>
            </a:fld>
            <a:r>
              <a:rPr lang="en-GB"/>
              <a:t> </a:t>
            </a:r>
            <a:endParaRPr lang="da-DK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4415" y="350857"/>
            <a:ext cx="2710501" cy="4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09B0-E675-FF46-A1F1-3C211E3E34C8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Titel på præsentation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/>
          </p:nvPr>
        </p:nvSpPr>
        <p:spPr>
          <a:xfrm>
            <a:off x="560413" y="2088191"/>
            <a:ext cx="7946701" cy="382692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44968" y="1301394"/>
            <a:ext cx="7962142" cy="54424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9C94EE-273A-394A-B690-E2B5A9281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3169" y="6004026"/>
            <a:ext cx="1378220" cy="7580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02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58990" cy="69104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7" name="Billede 6" descr="KEA_logo_E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a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979" y="3"/>
            <a:ext cx="9263920" cy="68804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6" name="Billede 5" descr="KEA_logo_E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åblå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-3480"/>
            <a:ext cx="9638675" cy="70415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6" name="Billede 5" descr="KEA_logo_E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erød baggrund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889" y="1"/>
            <a:ext cx="925688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946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4844946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6" name="Billede 5" descr="KEA_logo_EN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blå bag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CE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1132" y="1583503"/>
            <a:ext cx="3670404" cy="5280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631132" y="2078937"/>
            <a:ext cx="3670404" cy="1252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361150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 userDrawn="1"/>
        </p:nvSpPr>
        <p:spPr>
          <a:xfrm>
            <a:off x="628650" y="953053"/>
            <a:ext cx="288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28650" y="1162598"/>
            <a:ext cx="7886700" cy="5280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132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551770" y="3587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a-DK" sz="11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fld id="{FA10A9B1-14D2-914D-B995-50036CE5AAA2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553586" y="588168"/>
            <a:ext cx="620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a-DK" sz="1100" b="1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da-DK"/>
              <a:t>Presentation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553586" y="6297312"/>
            <a:ext cx="20574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a-DK" sz="1100" b="1" smtClean="0">
                <a:solidFill>
                  <a:schemeClr val="tx1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ts val="1400"/>
              </a:lnSpc>
              <a:spcBef>
                <a:spcPct val="0"/>
              </a:spcBef>
            </a:pPr>
            <a:fld id="{93C8C56B-E180-4F52-B5BE-B0E36A2C74AC}" type="slidenum">
              <a:rPr lang="da-DK" smtClean="0"/>
              <a:pPr>
                <a:lnSpc>
                  <a:spcPts val="1400"/>
                </a:lnSpc>
                <a:spcBef>
                  <a:spcPct val="0"/>
                </a:spcBef>
              </a:pPr>
              <a:t>‹#›</a:t>
            </a:fld>
            <a:endParaRPr lang="da-DK"/>
          </a:p>
        </p:txBody>
      </p:sp>
      <p:pic>
        <p:nvPicPr>
          <p:cNvPr id="11" name="Billede 10" descr="KEA_logo_EN.eps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1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64" r:id="rId4"/>
    <p:sldLayoutId id="2147483683" r:id="rId5"/>
    <p:sldLayoutId id="2147483685" r:id="rId6"/>
    <p:sldLayoutId id="2147483687" r:id="rId7"/>
    <p:sldLayoutId id="2147483688" r:id="rId8"/>
    <p:sldLayoutId id="2147483684" r:id="rId9"/>
    <p:sldLayoutId id="2147483686" r:id="rId10"/>
    <p:sldLayoutId id="2147483660" r:id="rId11"/>
    <p:sldLayoutId id="2147483661" r:id="rId12"/>
    <p:sldLayoutId id="2147483663" r:id="rId13"/>
    <p:sldLayoutId id="2147483690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hdr="0"/>
  <p:txStyles>
    <p:titleStyle>
      <a:lvl1pPr marL="0" indent="0" algn="l" defTabSz="457200" rtl="0" eaLnBrk="1" latinLnBrk="0" hangingPunct="1">
        <a:spcBef>
          <a:spcPct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46256A-FF9C-460E-9B8C-684DD235BCF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695325" cy="6858000"/>
          </a:xfrm>
          <a:prstGeom prst="rect">
            <a:avLst/>
          </a:prstGeom>
        </p:spPr>
      </p:pic>
      <p:sp>
        <p:nvSpPr>
          <p:cNvPr id="9" name="Rectangle 8"/>
          <p:cNvSpPr>
            <a:spLocks/>
          </p:cNvSpPr>
          <p:nvPr userDrawn="1"/>
        </p:nvSpPr>
        <p:spPr>
          <a:xfrm>
            <a:off x="628650" y="953053"/>
            <a:ext cx="288000" cy="3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628650" y="1162598"/>
            <a:ext cx="7886700" cy="5280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132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551770" y="3587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a-DK" sz="1100" kern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fld id="{FA10A9B1-14D2-914D-B995-50036CE5AAA2}" type="datetime3">
              <a:rPr lang="en-GB" smtClean="0"/>
              <a:pPr/>
              <a:t>22 January, 2025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553586" y="588168"/>
            <a:ext cx="620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a-DK" sz="1100" b="1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da-DK"/>
              <a:t>Presentation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553586" y="6297312"/>
            <a:ext cx="20574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da-DK" sz="1100" b="1" smtClean="0">
                <a:solidFill>
                  <a:schemeClr val="tx1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ts val="1400"/>
              </a:lnSpc>
              <a:spcBef>
                <a:spcPct val="0"/>
              </a:spcBef>
            </a:pPr>
            <a:fld id="{93C8C56B-E180-4F52-B5BE-B0E36A2C74AC}" type="slidenum">
              <a:rPr lang="da-DK" smtClean="0"/>
              <a:pPr>
                <a:lnSpc>
                  <a:spcPts val="1400"/>
                </a:lnSpc>
                <a:spcBef>
                  <a:spcPct val="0"/>
                </a:spcBef>
              </a:pPr>
              <a:t>‹#›</a:t>
            </a:fld>
            <a:endParaRPr lang="da-DK"/>
          </a:p>
        </p:txBody>
      </p:sp>
      <p:pic>
        <p:nvPicPr>
          <p:cNvPr id="11" name="Billede 10" descr="KEA_logo_EN.eps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24" y="6118823"/>
            <a:ext cx="843590" cy="4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1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/>
  <p:txStyles>
    <p:titleStyle>
      <a:lvl1pPr marL="0" indent="0" algn="l" defTabSz="457200" rtl="0" eaLnBrk="1" latinLnBrk="0" hangingPunct="1">
        <a:spcBef>
          <a:spcPct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kea.dk/images/DA/Files/Om-KEA/GBG_Wayfinding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mailto:studievejledningen@kea.dk" TargetMode="External"/><Relationship Id="rId3" Type="http://schemas.openxmlformats.org/officeDocument/2006/relationships/image" Target="../media/image57.jpeg"/><Relationship Id="rId7" Type="http://schemas.openxmlformats.org/officeDocument/2006/relationships/hyperlink" Target="mailto:duun@kea.d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tudie@kea.dk" TargetMode="External"/><Relationship Id="rId5" Type="http://schemas.openxmlformats.org/officeDocument/2006/relationships/hyperlink" Target="mailto:eksamen@kea.dk" TargetMode="External"/><Relationship Id="rId4" Type="http://schemas.openxmlformats.org/officeDocument/2006/relationships/hyperlink" Target="mailto:servicedesk@kea.dk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kema.kea.dk" TargetMode="External"/><Relationship Id="rId2" Type="http://schemas.openxmlformats.org/officeDocument/2006/relationships/hyperlink" Target="https://kea-fronter.itslearning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t.kea.dk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nLf-ATmlAQ" TargetMode="External"/><Relationship Id="rId2" Type="http://schemas.openxmlformats.org/officeDocument/2006/relationships/hyperlink" Target="https://youtu.be/fRYoFGXqCzQ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it.kea.dk/studieh%C3%A5ndbog" TargetMode="External"/><Relationship Id="rId4" Type="http://schemas.openxmlformats.org/officeDocument/2006/relationships/hyperlink" Target="https://bibliotek.kea.dk/da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nycj@kea.dk" TargetMode="External"/><Relationship Id="rId2" Type="http://schemas.openxmlformats.org/officeDocument/2006/relationships/hyperlink" Target="mailto:aniz@kea.dk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ahl@kea.dk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2">
            <a:extLst>
              <a:ext uri="{FF2B5EF4-FFF2-40B4-BE49-F238E27FC236}">
                <a16:creationId xmlns:a16="http://schemas.microsoft.com/office/drawing/2014/main" id="{8768105B-2E91-C64B-8176-E86B88F3A3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251"/>
            <a:ext cx="9144000" cy="51435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BD342-56EE-A24E-9930-6E597355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3336" y="1515176"/>
            <a:ext cx="4750534" cy="1032940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da-DK" sz="3600" dirty="0"/>
              <a:t> Program introdage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1E9E6-7C06-CF44-A424-A62E5DA09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614" y="5136813"/>
            <a:ext cx="1234017" cy="561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E5E1A-02D6-5048-8D4B-B6A6D5D323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353"/>
          <a:stretch/>
        </p:blipFill>
        <p:spPr>
          <a:xfrm>
            <a:off x="5770811" y="5336356"/>
            <a:ext cx="1801282" cy="39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7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10</a:t>
            </a:fld>
            <a:endParaRPr lang="da-DK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B1860B-2006-4F62-AAC2-44B1B215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23" y="1044229"/>
            <a:ext cx="4411384" cy="5618208"/>
          </a:xfrm>
          <a:prstGeom prst="rect">
            <a:avLst/>
          </a:prstGeom>
        </p:spPr>
      </p:pic>
      <p:sp>
        <p:nvSpPr>
          <p:cNvPr id="6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Intro Datamatikeruddannelsen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73C71-C072-EA46-AEA2-62CFA49E2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790117-F35A-40CF-A380-A3181DD1BC7A}"/>
              </a:ext>
            </a:extLst>
          </p:cNvPr>
          <p:cNvSpPr txBox="1"/>
          <p:nvPr/>
        </p:nvSpPr>
        <p:spPr>
          <a:xfrm>
            <a:off x="4179255" y="245041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>
                <a:latin typeface="Helvetica Neue"/>
              </a:rPr>
              <a:t>Klik på link for at se de andre etager:</a:t>
            </a:r>
          </a:p>
          <a:p>
            <a:r>
              <a:rPr lang="da-DK" sz="1200">
                <a:hlinkClick r:id="rId4"/>
              </a:rPr>
              <a:t>https://kea.dk/images/DA/Files/Om-KEA/GBG_Wayfinding.pdf</a:t>
            </a:r>
            <a:endParaRPr lang="da-DK" sz="1200"/>
          </a:p>
          <a:p>
            <a:endParaRPr lang="da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6CBFC7-8475-AECA-9E69-ABD8CDC6D5DE}"/>
              </a:ext>
            </a:extLst>
          </p:cNvPr>
          <p:cNvSpPr/>
          <p:nvPr/>
        </p:nvSpPr>
        <p:spPr>
          <a:xfrm>
            <a:off x="2658979" y="4794584"/>
            <a:ext cx="1010653" cy="246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Reception</a:t>
            </a:r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62F1D535-0D4F-B432-525B-B80132968F02}"/>
              </a:ext>
            </a:extLst>
          </p:cNvPr>
          <p:cNvSpPr/>
          <p:nvPr/>
        </p:nvSpPr>
        <p:spPr>
          <a:xfrm>
            <a:off x="3224463" y="1509964"/>
            <a:ext cx="1347537" cy="409073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400"/>
              <a:t>Datamatiker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5765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DECC63D-F827-E1CD-B669-45DC0DB5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Indgange til bygning E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43A03CF3-435E-47E7-5B27-6AF50C60AE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/>
              <a:t>Meinungsgade 8 – rundt om hjørnet</a:t>
            </a: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580AE8B6-84B3-D722-186D-2A908B63A6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788" y="2426743"/>
          <a:ext cx="3832741" cy="2884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698280" imgH="9561600" progId="">
                  <p:embed/>
                </p:oleObj>
              </mc:Choice>
              <mc:Fallback>
                <p:oleObj r:id="rId2" imgW="12698280" imgH="956160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580AE8B6-84B3-D722-186D-2A908B63A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8788" y="2426743"/>
                        <a:ext cx="3832741" cy="2884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E676B54-3AA7-3E87-D41B-D4EC625AE1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2609" y="2456943"/>
          <a:ext cx="3832741" cy="2853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698280" imgH="9472680" progId="">
                  <p:embed/>
                </p:oleObj>
              </mc:Choice>
              <mc:Fallback>
                <p:oleObj r:id="rId4" imgW="12698280" imgH="9472680" progId="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EE676B54-3AA7-3E87-D41B-D4EC625AE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2609" y="2456943"/>
                        <a:ext cx="3832741" cy="2853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ladsholder til tekst 9">
            <a:extLst>
              <a:ext uri="{FF2B5EF4-FFF2-40B4-BE49-F238E27FC236}">
                <a16:creationId xmlns:a16="http://schemas.microsoft.com/office/drawing/2014/main" id="{F650DB53-C57E-9262-B20F-CE78533F9D7D}"/>
              </a:ext>
            </a:extLst>
          </p:cNvPr>
          <p:cNvSpPr txBox="1">
            <a:spLocks/>
          </p:cNvSpPr>
          <p:nvPr/>
        </p:nvSpPr>
        <p:spPr>
          <a:xfrm>
            <a:off x="4641664" y="1952465"/>
            <a:ext cx="4026087" cy="3130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Via gården, og op ad trappen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A0C1E2-CCE5-FB51-F8AE-7F1DAA194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BB4B6F03-75E8-66C1-1E72-3C9A46B23B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2FAF1D9-508F-025C-C0EB-C2011559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Organisation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98C6BCCB-B142-2168-D563-17A7D712A4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475" y="1968917"/>
            <a:ext cx="7210657" cy="4048432"/>
          </a:xfrm>
          <a:prstGeom prst="rect">
            <a:avLst/>
          </a:prstGeom>
        </p:spPr>
      </p:pic>
      <p:sp>
        <p:nvSpPr>
          <p:cNvPr id="12" name="Rektangel: afrundede hjørner 11">
            <a:extLst>
              <a:ext uri="{FF2B5EF4-FFF2-40B4-BE49-F238E27FC236}">
                <a16:creationId xmlns:a16="http://schemas.microsoft.com/office/drawing/2014/main" id="{81B1C569-955C-84CE-E0D3-19D9B4941260}"/>
              </a:ext>
            </a:extLst>
          </p:cNvPr>
          <p:cNvSpPr/>
          <p:nvPr/>
        </p:nvSpPr>
        <p:spPr>
          <a:xfrm>
            <a:off x="4232787" y="3983909"/>
            <a:ext cx="905650" cy="1784554"/>
          </a:xfrm>
          <a:prstGeom prst="roundRect">
            <a:avLst>
              <a:gd name="adj" fmla="val 10153"/>
            </a:avLst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aleboble: oval 12">
            <a:extLst>
              <a:ext uri="{FF2B5EF4-FFF2-40B4-BE49-F238E27FC236}">
                <a16:creationId xmlns:a16="http://schemas.microsoft.com/office/drawing/2014/main" id="{9A918C2A-38C8-02B4-859A-368F9B2F6EA2}"/>
              </a:ext>
            </a:extLst>
          </p:cNvPr>
          <p:cNvSpPr/>
          <p:nvPr/>
        </p:nvSpPr>
        <p:spPr>
          <a:xfrm>
            <a:off x="4981493" y="2564546"/>
            <a:ext cx="1308694" cy="1120538"/>
          </a:xfrm>
          <a:prstGeom prst="wedgeEllipseCallout">
            <a:avLst>
              <a:gd name="adj1" fmla="val -67010"/>
              <a:gd name="adj2" fmla="val 829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Her hører vi til!</a:t>
            </a:r>
          </a:p>
        </p:txBody>
      </p:sp>
    </p:spTree>
    <p:extLst>
      <p:ext uri="{BB962C8B-B14F-4D97-AF65-F5344CB8AC3E}">
        <p14:creationId xmlns:p14="http://schemas.microsoft.com/office/powerpoint/2010/main" val="423847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2FAF1D9-508F-025C-C0EB-C2011559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KEA digital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18A556C-15BE-CA3C-0594-2DBE7DA6A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535" y="2210740"/>
            <a:ext cx="7946701" cy="3826928"/>
          </a:xfrm>
        </p:spPr>
        <p:txBody>
          <a:bodyPr/>
          <a:lstStyle/>
          <a:p>
            <a:r>
              <a:rPr lang="da-DK" b="1" dirty="0"/>
              <a:t>Uddannelser:</a:t>
            </a:r>
          </a:p>
          <a:p>
            <a:r>
              <a:rPr lang="da-DK" sz="800" dirty="0"/>
              <a:t>	</a:t>
            </a:r>
          </a:p>
          <a:p>
            <a:r>
              <a:rPr lang="da-DK" dirty="0"/>
              <a:t>	Multimediedesign</a:t>
            </a:r>
          </a:p>
          <a:p>
            <a:r>
              <a:rPr lang="da-DK" dirty="0"/>
              <a:t>	Datamatiker</a:t>
            </a:r>
          </a:p>
          <a:p>
            <a:endParaRPr lang="da-DK" dirty="0"/>
          </a:p>
          <a:p>
            <a:r>
              <a:rPr lang="da-DK" dirty="0"/>
              <a:t>	Økonomi og IT</a:t>
            </a:r>
          </a:p>
          <a:p>
            <a:r>
              <a:rPr lang="da-DK" dirty="0"/>
              <a:t>	IT-Arkitektur</a:t>
            </a:r>
          </a:p>
          <a:p>
            <a:endParaRPr lang="da-DK" dirty="0"/>
          </a:p>
          <a:p>
            <a:r>
              <a:rPr lang="da-DK" dirty="0"/>
              <a:t>	Digital Konceptudvikling</a:t>
            </a:r>
          </a:p>
          <a:p>
            <a:r>
              <a:rPr lang="da-DK" dirty="0"/>
              <a:t>	IT-Sikkerhed</a:t>
            </a:r>
          </a:p>
          <a:p>
            <a:r>
              <a:rPr lang="da-DK" dirty="0"/>
              <a:t>	Softwareudvikling</a:t>
            </a:r>
          </a:p>
          <a:p>
            <a:r>
              <a:rPr lang="da-DK" dirty="0"/>
              <a:t>	Webudvikling</a:t>
            </a:r>
          </a:p>
          <a:p>
            <a:r>
              <a:rPr lang="da-DK" dirty="0"/>
              <a:t>	</a:t>
            </a:r>
          </a:p>
          <a:p>
            <a:endParaRPr lang="da-DK" dirty="0"/>
          </a:p>
          <a:p>
            <a:r>
              <a:rPr lang="da-DK" dirty="0"/>
              <a:t>	</a:t>
            </a:r>
          </a:p>
          <a:p>
            <a:endParaRPr lang="da-DK" dirty="0"/>
          </a:p>
          <a:p>
            <a:r>
              <a:rPr lang="da-DK" dirty="0"/>
              <a:t>	</a:t>
            </a:r>
          </a:p>
        </p:txBody>
      </p:sp>
      <p:sp>
        <p:nvSpPr>
          <p:cNvPr id="4" name="Rektangel: afrundede hjørner 3">
            <a:extLst>
              <a:ext uri="{FF2B5EF4-FFF2-40B4-BE49-F238E27FC236}">
                <a16:creationId xmlns:a16="http://schemas.microsoft.com/office/drawing/2014/main" id="{344294ED-2B5B-DE99-4CA7-742636B63D3D}"/>
              </a:ext>
            </a:extLst>
          </p:cNvPr>
          <p:cNvSpPr/>
          <p:nvPr/>
        </p:nvSpPr>
        <p:spPr>
          <a:xfrm>
            <a:off x="3465871" y="2372262"/>
            <a:ext cx="2558844" cy="5014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Erhvervsakademi</a:t>
            </a:r>
          </a:p>
        </p:txBody>
      </p:sp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A54D06B7-80A7-5DCD-5EB9-2BD76F4B995F}"/>
              </a:ext>
            </a:extLst>
          </p:cNvPr>
          <p:cNvSpPr/>
          <p:nvPr/>
        </p:nvSpPr>
        <p:spPr>
          <a:xfrm>
            <a:off x="3465871" y="3178278"/>
            <a:ext cx="2558845" cy="50144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Professionsbachelor</a:t>
            </a:r>
          </a:p>
        </p:txBody>
      </p:sp>
      <p:sp>
        <p:nvSpPr>
          <p:cNvPr id="6" name="Rektangel: afrundede hjørner 5">
            <a:extLst>
              <a:ext uri="{FF2B5EF4-FFF2-40B4-BE49-F238E27FC236}">
                <a16:creationId xmlns:a16="http://schemas.microsoft.com/office/drawing/2014/main" id="{B4F06C68-CFC2-2D9E-AAA3-C80E3CDAB2AB}"/>
              </a:ext>
            </a:extLst>
          </p:cNvPr>
          <p:cNvSpPr/>
          <p:nvPr/>
        </p:nvSpPr>
        <p:spPr>
          <a:xfrm>
            <a:off x="3465871" y="3984293"/>
            <a:ext cx="2558844" cy="92124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Top-up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F6D3580-9B5F-355B-35F4-F3670FB1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8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ias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14</a:t>
            </a:fld>
            <a:endParaRPr lang="da-DK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F95E73-1B82-7741-BD75-EB35FD6F2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43" y="0"/>
            <a:ext cx="186267" cy="68580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45129EA-C8AE-D34F-996A-965065BEF957}"/>
              </a:ext>
            </a:extLst>
          </p:cNvPr>
          <p:cNvSpPr txBox="1">
            <a:spLocks/>
          </p:cNvSpPr>
          <p:nvPr/>
        </p:nvSpPr>
        <p:spPr>
          <a:xfrm>
            <a:off x="4016562" y="1817132"/>
            <a:ext cx="3087232" cy="457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endParaRPr lang="da-DK" b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Pladsholder til sidefod 6">
            <a:extLst>
              <a:ext uri="{FF2B5EF4-FFF2-40B4-BE49-F238E27FC236}">
                <a16:creationId xmlns:a16="http://schemas.microsoft.com/office/drawing/2014/main" id="{1B6CC160-B7D4-2B4A-978A-7A50018CF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Intro Datamatikeruddannelsen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A59BE8-DDE8-9543-A9CE-5C23EFD0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901" y="1363453"/>
            <a:ext cx="6434198" cy="413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9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>
            <a:extLst>
              <a:ext uri="{FF2B5EF4-FFF2-40B4-BE49-F238E27FC236}">
                <a16:creationId xmlns:a16="http://schemas.microsoft.com/office/drawing/2014/main" id="{C2B95D55-F81C-D707-FA26-6E92B73EBEC9}"/>
              </a:ext>
            </a:extLst>
          </p:cNvPr>
          <p:cNvSpPr/>
          <p:nvPr/>
        </p:nvSpPr>
        <p:spPr>
          <a:xfrm>
            <a:off x="1392760" y="2358858"/>
            <a:ext cx="5767583" cy="287481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000" b="1">
                <a:solidFill>
                  <a:schemeClr val="tx1"/>
                </a:solidFill>
                <a:latin typeface="+mj-lt"/>
              </a:rPr>
              <a:t>DATAMATIKER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2FAF1D9-508F-025C-C0EB-C2011559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Datamatiker ”organisationen”</a:t>
            </a:r>
          </a:p>
        </p:txBody>
      </p:sp>
      <p:sp>
        <p:nvSpPr>
          <p:cNvPr id="4" name="Rektangel: afrundede hjørner 3">
            <a:extLst>
              <a:ext uri="{FF2B5EF4-FFF2-40B4-BE49-F238E27FC236}">
                <a16:creationId xmlns:a16="http://schemas.microsoft.com/office/drawing/2014/main" id="{344294ED-2B5B-DE99-4CA7-742636B63D3D}"/>
              </a:ext>
            </a:extLst>
          </p:cNvPr>
          <p:cNvSpPr/>
          <p:nvPr/>
        </p:nvSpPr>
        <p:spPr>
          <a:xfrm>
            <a:off x="1637073" y="2033428"/>
            <a:ext cx="1732935" cy="9212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Ca. 400 studerende </a:t>
            </a:r>
          </a:p>
        </p:txBody>
      </p:sp>
      <p:sp>
        <p:nvSpPr>
          <p:cNvPr id="6" name="Rektangel: afrundede hjørner 5">
            <a:extLst>
              <a:ext uri="{FF2B5EF4-FFF2-40B4-BE49-F238E27FC236}">
                <a16:creationId xmlns:a16="http://schemas.microsoft.com/office/drawing/2014/main" id="{B4F06C68-CFC2-2D9E-AAA3-C80E3CDAB2AB}"/>
              </a:ext>
            </a:extLst>
          </p:cNvPr>
          <p:cNvSpPr/>
          <p:nvPr/>
        </p:nvSpPr>
        <p:spPr>
          <a:xfrm>
            <a:off x="5396062" y="2114391"/>
            <a:ext cx="1873048" cy="9212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Ca. 20</a:t>
            </a:r>
            <a:br>
              <a:rPr lang="da-DK"/>
            </a:br>
            <a:r>
              <a:rPr lang="da-DK"/>
              <a:t>undervisere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F5AB0B4C-B62C-D2A9-A8C7-F72CBD2058CF}"/>
              </a:ext>
            </a:extLst>
          </p:cNvPr>
          <p:cNvGrpSpPr/>
          <p:nvPr/>
        </p:nvGrpSpPr>
        <p:grpSpPr>
          <a:xfrm>
            <a:off x="287726" y="4321625"/>
            <a:ext cx="2891354" cy="1330338"/>
            <a:chOff x="741105" y="3760878"/>
            <a:chExt cx="2891354" cy="929981"/>
          </a:xfrm>
        </p:grpSpPr>
        <p:sp>
          <p:nvSpPr>
            <p:cNvPr id="2" name="Rektangel: afrundede hjørner 1">
              <a:extLst>
                <a:ext uri="{FF2B5EF4-FFF2-40B4-BE49-F238E27FC236}">
                  <a16:creationId xmlns:a16="http://schemas.microsoft.com/office/drawing/2014/main" id="{1223C9E6-A582-46F0-D120-CFEB9A9725AB}"/>
                </a:ext>
              </a:extLst>
            </p:cNvPr>
            <p:cNvSpPr/>
            <p:nvPr/>
          </p:nvSpPr>
          <p:spPr>
            <a:xfrm>
              <a:off x="741105" y="3760878"/>
              <a:ext cx="2628902" cy="921242"/>
            </a:xfrm>
            <a:prstGeom prst="roundRect">
              <a:avLst/>
            </a:prstGeom>
            <a:gradFill>
              <a:gsLst>
                <a:gs pos="0">
                  <a:srgbClr val="7BC050"/>
                </a:gs>
                <a:gs pos="100000">
                  <a:srgbClr val="A4D486"/>
                </a:gs>
              </a:gsLst>
            </a:gradFill>
            <a:ln>
              <a:solidFill>
                <a:srgbClr val="548A3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a-DK" dirty="0"/>
            </a:p>
          </p:txBody>
        </p:sp>
        <p:sp>
          <p:nvSpPr>
            <p:cNvPr id="11" name="Titel 9">
              <a:extLst>
                <a:ext uri="{FF2B5EF4-FFF2-40B4-BE49-F238E27FC236}">
                  <a16:creationId xmlns:a16="http://schemas.microsoft.com/office/drawing/2014/main" id="{17E18D22-EF89-ADDC-1F62-D98AD9B38DEB}"/>
                </a:ext>
              </a:extLst>
            </p:cNvPr>
            <p:cNvSpPr txBox="1">
              <a:spLocks/>
            </p:cNvSpPr>
            <p:nvPr/>
          </p:nvSpPr>
          <p:spPr>
            <a:xfrm>
              <a:off x="1550425" y="3764089"/>
              <a:ext cx="2082034" cy="396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a-DK" sz="1600" dirty="0"/>
                <a:t>Bård Blytt Sandstad</a:t>
              </a:r>
            </a:p>
          </p:txBody>
        </p:sp>
        <p:sp>
          <p:nvSpPr>
            <p:cNvPr id="12" name="Pladsholder til tekst 2">
              <a:extLst>
                <a:ext uri="{FF2B5EF4-FFF2-40B4-BE49-F238E27FC236}">
                  <a16:creationId xmlns:a16="http://schemas.microsoft.com/office/drawing/2014/main" id="{D1361F22-85DE-8CC7-99E9-DA2D43B084A3}"/>
                </a:ext>
              </a:extLst>
            </p:cNvPr>
            <p:cNvSpPr txBox="1">
              <a:spLocks/>
            </p:cNvSpPr>
            <p:nvPr/>
          </p:nvSpPr>
          <p:spPr>
            <a:xfrm>
              <a:off x="1550425" y="4065726"/>
              <a:ext cx="1758746" cy="625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a-DK" sz="1300" dirty="0"/>
                <a:t>Uddannelseschef</a:t>
              </a:r>
            </a:p>
            <a:p>
              <a:r>
                <a:rPr lang="da-DK" sz="1300" dirty="0"/>
                <a:t>bard@kea.dk</a:t>
              </a:r>
            </a:p>
          </p:txBody>
        </p:sp>
      </p:grp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2512035E-E81C-871E-EE8F-0BC1D88A828C}"/>
              </a:ext>
            </a:extLst>
          </p:cNvPr>
          <p:cNvGrpSpPr/>
          <p:nvPr/>
        </p:nvGrpSpPr>
        <p:grpSpPr>
          <a:xfrm>
            <a:off x="5765152" y="4027252"/>
            <a:ext cx="3378848" cy="1097026"/>
            <a:chOff x="5644209" y="3750553"/>
            <a:chExt cx="2941930" cy="929981"/>
          </a:xfrm>
        </p:grpSpPr>
        <p:sp>
          <p:nvSpPr>
            <p:cNvPr id="23" name="Rektangel: afrundede hjørner 22">
              <a:extLst>
                <a:ext uri="{FF2B5EF4-FFF2-40B4-BE49-F238E27FC236}">
                  <a16:creationId xmlns:a16="http://schemas.microsoft.com/office/drawing/2014/main" id="{728E51A1-8DCA-BAF8-64D8-9A8642BB71B9}"/>
                </a:ext>
              </a:extLst>
            </p:cNvPr>
            <p:cNvSpPr/>
            <p:nvPr/>
          </p:nvSpPr>
          <p:spPr>
            <a:xfrm>
              <a:off x="5644209" y="3750553"/>
              <a:ext cx="2941929" cy="921242"/>
            </a:xfrm>
            <a:prstGeom prst="roundRect">
              <a:avLst/>
            </a:prstGeom>
            <a:gradFill>
              <a:gsLst>
                <a:gs pos="0">
                  <a:srgbClr val="7BC050"/>
                </a:gs>
                <a:gs pos="100000">
                  <a:srgbClr val="A4D486"/>
                </a:gs>
              </a:gsLst>
            </a:gradFill>
            <a:ln>
              <a:solidFill>
                <a:srgbClr val="548A3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a-DK"/>
            </a:p>
          </p:txBody>
        </p:sp>
        <p:sp>
          <p:nvSpPr>
            <p:cNvPr id="17" name="Titel 9">
              <a:extLst>
                <a:ext uri="{FF2B5EF4-FFF2-40B4-BE49-F238E27FC236}">
                  <a16:creationId xmlns:a16="http://schemas.microsoft.com/office/drawing/2014/main" id="{857D1D69-205E-BE1B-8A0B-99307C5461EC}"/>
                </a:ext>
              </a:extLst>
            </p:cNvPr>
            <p:cNvSpPr txBox="1">
              <a:spLocks/>
            </p:cNvSpPr>
            <p:nvPr/>
          </p:nvSpPr>
          <p:spPr>
            <a:xfrm>
              <a:off x="6453531" y="3753764"/>
              <a:ext cx="1878575" cy="396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a-DK" sz="1600" dirty="0" err="1"/>
                <a:t>Düncan</a:t>
              </a:r>
              <a:r>
                <a:rPr lang="da-DK" sz="1600" dirty="0"/>
                <a:t> ü Andersen</a:t>
              </a:r>
            </a:p>
          </p:txBody>
        </p:sp>
        <p:sp>
          <p:nvSpPr>
            <p:cNvPr id="18" name="Pladsholder til tekst 2">
              <a:extLst>
                <a:ext uri="{FF2B5EF4-FFF2-40B4-BE49-F238E27FC236}">
                  <a16:creationId xmlns:a16="http://schemas.microsoft.com/office/drawing/2014/main" id="{7545C32D-E3D2-4AC9-1339-FFE8A0183C89}"/>
                </a:ext>
              </a:extLst>
            </p:cNvPr>
            <p:cNvSpPr txBox="1">
              <a:spLocks/>
            </p:cNvSpPr>
            <p:nvPr/>
          </p:nvSpPr>
          <p:spPr>
            <a:xfrm>
              <a:off x="6453530" y="4055401"/>
              <a:ext cx="2132609" cy="625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a-DK" sz="1300" dirty="0"/>
                <a:t>Studie- og karrierevejleder</a:t>
              </a:r>
            </a:p>
            <a:p>
              <a:r>
                <a:rPr lang="da-DK" sz="1300" dirty="0"/>
                <a:t>duun@kea.dk</a:t>
              </a:r>
            </a:p>
          </p:txBody>
        </p:sp>
      </p:grpSp>
      <p:grpSp>
        <p:nvGrpSpPr>
          <p:cNvPr id="36" name="Gruppe 35">
            <a:extLst>
              <a:ext uri="{FF2B5EF4-FFF2-40B4-BE49-F238E27FC236}">
                <a16:creationId xmlns:a16="http://schemas.microsoft.com/office/drawing/2014/main" id="{9D4AB793-C4A8-AD76-EDF7-6B6FBE75350A}"/>
              </a:ext>
            </a:extLst>
          </p:cNvPr>
          <p:cNvGrpSpPr/>
          <p:nvPr/>
        </p:nvGrpSpPr>
        <p:grpSpPr>
          <a:xfrm>
            <a:off x="3179080" y="4940772"/>
            <a:ext cx="2358479" cy="929981"/>
            <a:chOff x="3313788" y="4080310"/>
            <a:chExt cx="2358479" cy="929981"/>
          </a:xfrm>
        </p:grpSpPr>
        <p:sp>
          <p:nvSpPr>
            <p:cNvPr id="32" name="Rektangel: afrundede hjørner 31">
              <a:extLst>
                <a:ext uri="{FF2B5EF4-FFF2-40B4-BE49-F238E27FC236}">
                  <a16:creationId xmlns:a16="http://schemas.microsoft.com/office/drawing/2014/main" id="{ED629505-BF5D-B5A5-0906-69A0568D0088}"/>
                </a:ext>
              </a:extLst>
            </p:cNvPr>
            <p:cNvSpPr/>
            <p:nvPr/>
          </p:nvSpPr>
          <p:spPr>
            <a:xfrm>
              <a:off x="3313788" y="4080310"/>
              <a:ext cx="2291986" cy="921242"/>
            </a:xfrm>
            <a:prstGeom prst="roundRect">
              <a:avLst/>
            </a:prstGeom>
            <a:gradFill>
              <a:gsLst>
                <a:gs pos="0">
                  <a:srgbClr val="7BC050"/>
                </a:gs>
                <a:gs pos="100000">
                  <a:srgbClr val="A4D486"/>
                </a:gs>
              </a:gsLst>
            </a:gradFill>
            <a:ln>
              <a:solidFill>
                <a:srgbClr val="548A3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a-DK"/>
            </a:p>
          </p:txBody>
        </p:sp>
        <p:pic>
          <p:nvPicPr>
            <p:cNvPr id="30" name="Billede 29" descr="Et billede, der indeholder person, væg, indendørs, opbevarer&#10;&#10;Automatisk genereret beskrivelse">
              <a:extLst>
                <a:ext uri="{FF2B5EF4-FFF2-40B4-BE49-F238E27FC236}">
                  <a16:creationId xmlns:a16="http://schemas.microsoft.com/office/drawing/2014/main" id="{CB57CC63-8E95-3C12-5E09-57B58028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281" y="4160971"/>
              <a:ext cx="740158" cy="740158"/>
            </a:xfrm>
            <a:prstGeom prst="ellipse">
              <a:avLst/>
            </a:prstGeom>
          </p:spPr>
        </p:pic>
        <p:sp>
          <p:nvSpPr>
            <p:cNvPr id="34" name="Titel 9">
              <a:extLst>
                <a:ext uri="{FF2B5EF4-FFF2-40B4-BE49-F238E27FC236}">
                  <a16:creationId xmlns:a16="http://schemas.microsoft.com/office/drawing/2014/main" id="{148D4244-532A-5F91-F18E-9B87E45DF3F3}"/>
                </a:ext>
              </a:extLst>
            </p:cNvPr>
            <p:cNvSpPr txBox="1">
              <a:spLocks/>
            </p:cNvSpPr>
            <p:nvPr/>
          </p:nvSpPr>
          <p:spPr>
            <a:xfrm>
              <a:off x="4123109" y="4083521"/>
              <a:ext cx="1423671" cy="396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a-DK" sz="1600"/>
                <a:t>Gitte Jul</a:t>
              </a:r>
            </a:p>
          </p:txBody>
        </p:sp>
        <p:sp>
          <p:nvSpPr>
            <p:cNvPr id="35" name="Pladsholder til tekst 2">
              <a:extLst>
                <a:ext uri="{FF2B5EF4-FFF2-40B4-BE49-F238E27FC236}">
                  <a16:creationId xmlns:a16="http://schemas.microsoft.com/office/drawing/2014/main" id="{3B32E17A-95A9-041A-5EFD-680B39E6E9A4}"/>
                </a:ext>
              </a:extLst>
            </p:cNvPr>
            <p:cNvSpPr txBox="1">
              <a:spLocks/>
            </p:cNvSpPr>
            <p:nvPr/>
          </p:nvSpPr>
          <p:spPr>
            <a:xfrm>
              <a:off x="4123108" y="4385158"/>
              <a:ext cx="1549159" cy="625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a-DK" sz="1300"/>
                <a:t>Praktikkoordinator</a:t>
              </a:r>
            </a:p>
            <a:p>
              <a:r>
                <a:rPr lang="da-DK" sz="1300"/>
                <a:t>praktik@kea.dk</a:t>
              </a:r>
            </a:p>
          </p:txBody>
        </p:sp>
      </p:grpSp>
      <p:pic>
        <p:nvPicPr>
          <p:cNvPr id="5" name="Billede 4" descr="Et billede, der indeholder Ansigt, menneske, tekst, Pande&#10;&#10;Automatisk genereret beskrivelse">
            <a:extLst>
              <a:ext uri="{FF2B5EF4-FFF2-40B4-BE49-F238E27FC236}">
                <a16:creationId xmlns:a16="http://schemas.microsoft.com/office/drawing/2014/main" id="{A1FD8579-4D86-401F-311C-4F2B1BA1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10" y="4478554"/>
            <a:ext cx="685800" cy="67056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929D2CAB-6C60-0360-1771-02E3A528D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40" y="4152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9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2FAF1D9-508F-025C-C0EB-C2011559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Datamatikeruddannelsen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11352C-0CBA-5A8C-B683-4DAD26566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/>
              <a:t>5 semestre = 2½ år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695BC09-8312-76B7-FD6D-D6CB7FA6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19"/>
          <a:stretch/>
        </p:blipFill>
        <p:spPr>
          <a:xfrm>
            <a:off x="531864" y="2549634"/>
            <a:ext cx="8080273" cy="27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98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2FAF1D9-508F-025C-C0EB-C2011559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Eksamener på Datamatikeruddannelsen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11352C-0CBA-5A8C-B683-4DAD26566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/>
              <a:t>8-9 eksamener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695BC09-8312-76B7-FD6D-D6CB7FA6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19"/>
          <a:stretch/>
        </p:blipFill>
        <p:spPr>
          <a:xfrm>
            <a:off x="531864" y="2549634"/>
            <a:ext cx="8080273" cy="2744698"/>
          </a:xfrm>
          <a:prstGeom prst="rect">
            <a:avLst/>
          </a:prstGeom>
        </p:spPr>
      </p:pic>
      <p:sp>
        <p:nvSpPr>
          <p:cNvPr id="8" name="Rektangel: afrundede hjørner 7">
            <a:extLst>
              <a:ext uri="{FF2B5EF4-FFF2-40B4-BE49-F238E27FC236}">
                <a16:creationId xmlns:a16="http://schemas.microsoft.com/office/drawing/2014/main" id="{4FFD24A0-BBA1-46AD-8E51-99E55B175233}"/>
              </a:ext>
            </a:extLst>
          </p:cNvPr>
          <p:cNvSpPr/>
          <p:nvPr/>
        </p:nvSpPr>
        <p:spPr>
          <a:xfrm>
            <a:off x="561359" y="2899904"/>
            <a:ext cx="1614028" cy="1157747"/>
          </a:xfrm>
          <a:prstGeom prst="roundRect">
            <a:avLst>
              <a:gd name="adj" fmla="val 8242"/>
            </a:avLst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7DB39256-2237-D826-D4F3-24A90577C53F}"/>
              </a:ext>
            </a:extLst>
          </p:cNvPr>
          <p:cNvSpPr/>
          <p:nvPr/>
        </p:nvSpPr>
        <p:spPr>
          <a:xfrm>
            <a:off x="2175388" y="2899903"/>
            <a:ext cx="1604809" cy="2271692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aleboble: oval 6">
            <a:extLst>
              <a:ext uri="{FF2B5EF4-FFF2-40B4-BE49-F238E27FC236}">
                <a16:creationId xmlns:a16="http://schemas.microsoft.com/office/drawing/2014/main" id="{5C095BBC-6093-AF23-2DC0-53435F90A770}"/>
              </a:ext>
            </a:extLst>
          </p:cNvPr>
          <p:cNvSpPr/>
          <p:nvPr/>
        </p:nvSpPr>
        <p:spPr>
          <a:xfrm>
            <a:off x="2216516" y="5385715"/>
            <a:ext cx="1047135" cy="479323"/>
          </a:xfrm>
          <a:prstGeom prst="wedgeEllipseCallout">
            <a:avLst>
              <a:gd name="adj1" fmla="val 96093"/>
              <a:gd name="adj2" fmla="val -1009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75%</a:t>
            </a:r>
          </a:p>
        </p:txBody>
      </p:sp>
      <p:sp>
        <p:nvSpPr>
          <p:cNvPr id="6" name="Taleboble: oval 5">
            <a:extLst>
              <a:ext uri="{FF2B5EF4-FFF2-40B4-BE49-F238E27FC236}">
                <a16:creationId xmlns:a16="http://schemas.microsoft.com/office/drawing/2014/main" id="{8782C36E-97CB-C860-F554-F80CDBDD1473}"/>
              </a:ext>
            </a:extLst>
          </p:cNvPr>
          <p:cNvSpPr/>
          <p:nvPr/>
        </p:nvSpPr>
        <p:spPr>
          <a:xfrm>
            <a:off x="1255121" y="5404939"/>
            <a:ext cx="1047135" cy="479323"/>
          </a:xfrm>
          <a:prstGeom prst="wedgeEllipseCallout">
            <a:avLst>
              <a:gd name="adj1" fmla="val 34969"/>
              <a:gd name="adj2" fmla="val -3477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25%</a:t>
            </a:r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433B9E66-FCF9-4FC3-5688-C0948716CC26}"/>
              </a:ext>
            </a:extLst>
          </p:cNvPr>
          <p:cNvSpPr/>
          <p:nvPr/>
        </p:nvSpPr>
        <p:spPr>
          <a:xfrm>
            <a:off x="3780197" y="2921804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3276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: afrundede hjørner 11">
            <a:extLst>
              <a:ext uri="{FF2B5EF4-FFF2-40B4-BE49-F238E27FC236}">
                <a16:creationId xmlns:a16="http://schemas.microsoft.com/office/drawing/2014/main" id="{47FEA663-EABD-E404-C3DD-24B608403AAE}"/>
              </a:ext>
            </a:extLst>
          </p:cNvPr>
          <p:cNvSpPr/>
          <p:nvPr/>
        </p:nvSpPr>
        <p:spPr>
          <a:xfrm>
            <a:off x="3780196" y="3675475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3276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: afrundede hjørner 12">
            <a:extLst>
              <a:ext uri="{FF2B5EF4-FFF2-40B4-BE49-F238E27FC236}">
                <a16:creationId xmlns:a16="http://schemas.microsoft.com/office/drawing/2014/main" id="{16199B99-C4E0-8772-C99C-82A365177F37}"/>
              </a:ext>
            </a:extLst>
          </p:cNvPr>
          <p:cNvSpPr/>
          <p:nvPr/>
        </p:nvSpPr>
        <p:spPr>
          <a:xfrm>
            <a:off x="3780197" y="4424597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3276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aleboble: oval 13">
            <a:extLst>
              <a:ext uri="{FF2B5EF4-FFF2-40B4-BE49-F238E27FC236}">
                <a16:creationId xmlns:a16="http://schemas.microsoft.com/office/drawing/2014/main" id="{09AE9CCA-59F7-45FB-B6CE-C01BF905FD2E}"/>
              </a:ext>
            </a:extLst>
          </p:cNvPr>
          <p:cNvSpPr/>
          <p:nvPr/>
        </p:nvSpPr>
        <p:spPr>
          <a:xfrm>
            <a:off x="3780197" y="5307235"/>
            <a:ext cx="1611683" cy="639932"/>
          </a:xfrm>
          <a:prstGeom prst="wedgeEllipseCallout">
            <a:avLst>
              <a:gd name="adj1" fmla="val 41061"/>
              <a:gd name="adj2" fmla="val -68712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/>
              <a:t>3 adskilte eksamener</a:t>
            </a:r>
          </a:p>
        </p:txBody>
      </p:sp>
      <p:sp>
        <p:nvSpPr>
          <p:cNvPr id="15" name="Rektangel: afrundede hjørner 14">
            <a:extLst>
              <a:ext uri="{FF2B5EF4-FFF2-40B4-BE49-F238E27FC236}">
                <a16:creationId xmlns:a16="http://schemas.microsoft.com/office/drawing/2014/main" id="{974578BA-E1DC-32F8-45A4-D5AC4BD4B8EF}"/>
              </a:ext>
            </a:extLst>
          </p:cNvPr>
          <p:cNvSpPr/>
          <p:nvPr/>
        </p:nvSpPr>
        <p:spPr>
          <a:xfrm>
            <a:off x="5384207" y="2908901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Rektangel: afrundede hjørner 15">
            <a:extLst>
              <a:ext uri="{FF2B5EF4-FFF2-40B4-BE49-F238E27FC236}">
                <a16:creationId xmlns:a16="http://schemas.microsoft.com/office/drawing/2014/main" id="{52C68E39-CDF3-4DE1-37A3-A72A0E471587}"/>
              </a:ext>
            </a:extLst>
          </p:cNvPr>
          <p:cNvSpPr/>
          <p:nvPr/>
        </p:nvSpPr>
        <p:spPr>
          <a:xfrm>
            <a:off x="5384206" y="3662572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: afrundede hjørner 16">
            <a:extLst>
              <a:ext uri="{FF2B5EF4-FFF2-40B4-BE49-F238E27FC236}">
                <a16:creationId xmlns:a16="http://schemas.microsoft.com/office/drawing/2014/main" id="{453EC2E9-7E89-6B79-E281-9A61C2AA517C}"/>
              </a:ext>
            </a:extLst>
          </p:cNvPr>
          <p:cNvSpPr/>
          <p:nvPr/>
        </p:nvSpPr>
        <p:spPr>
          <a:xfrm>
            <a:off x="5384207" y="4411694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aleboble: oval 17">
            <a:extLst>
              <a:ext uri="{FF2B5EF4-FFF2-40B4-BE49-F238E27FC236}">
                <a16:creationId xmlns:a16="http://schemas.microsoft.com/office/drawing/2014/main" id="{3E480045-A68E-AE6E-5450-133D6D5D559C}"/>
              </a:ext>
            </a:extLst>
          </p:cNvPr>
          <p:cNvSpPr/>
          <p:nvPr/>
        </p:nvSpPr>
        <p:spPr>
          <a:xfrm>
            <a:off x="5384207" y="5294332"/>
            <a:ext cx="1611683" cy="639932"/>
          </a:xfrm>
          <a:prstGeom prst="wedgeEllipseCallout">
            <a:avLst>
              <a:gd name="adj1" fmla="val 41061"/>
              <a:gd name="adj2" fmla="val -68712"/>
            </a:avLst>
          </a:prstGeom>
          <a:solidFill>
            <a:srgbClr val="7BC05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/>
              <a:t>3 adskilte eksamener</a:t>
            </a:r>
          </a:p>
        </p:txBody>
      </p:sp>
      <p:sp>
        <p:nvSpPr>
          <p:cNvPr id="19" name="Rektangel: afrundede hjørner 18">
            <a:extLst>
              <a:ext uri="{FF2B5EF4-FFF2-40B4-BE49-F238E27FC236}">
                <a16:creationId xmlns:a16="http://schemas.microsoft.com/office/drawing/2014/main" id="{C2CB0846-86DF-8408-0D8D-FC12A2FDB645}"/>
              </a:ext>
            </a:extLst>
          </p:cNvPr>
          <p:cNvSpPr/>
          <p:nvPr/>
        </p:nvSpPr>
        <p:spPr>
          <a:xfrm>
            <a:off x="6968033" y="2904122"/>
            <a:ext cx="1604809" cy="1114999"/>
          </a:xfrm>
          <a:prstGeom prst="roundRect">
            <a:avLst>
              <a:gd name="adj" fmla="val 6498"/>
            </a:avLst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: afrundede hjørner 19">
            <a:extLst>
              <a:ext uri="{FF2B5EF4-FFF2-40B4-BE49-F238E27FC236}">
                <a16:creationId xmlns:a16="http://schemas.microsoft.com/office/drawing/2014/main" id="{14DED222-E3AD-34BC-83D0-811A78245A9B}"/>
              </a:ext>
            </a:extLst>
          </p:cNvPr>
          <p:cNvSpPr/>
          <p:nvPr/>
        </p:nvSpPr>
        <p:spPr>
          <a:xfrm>
            <a:off x="6966895" y="4032024"/>
            <a:ext cx="1604809" cy="1153529"/>
          </a:xfrm>
          <a:prstGeom prst="roundRect">
            <a:avLst>
              <a:gd name="adj" fmla="val 6498"/>
            </a:avLst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aleboble: oval 20">
            <a:extLst>
              <a:ext uri="{FF2B5EF4-FFF2-40B4-BE49-F238E27FC236}">
                <a16:creationId xmlns:a16="http://schemas.microsoft.com/office/drawing/2014/main" id="{F4640B90-977E-0484-2A2D-9851B2A7AE38}"/>
              </a:ext>
            </a:extLst>
          </p:cNvPr>
          <p:cNvSpPr/>
          <p:nvPr/>
        </p:nvSpPr>
        <p:spPr>
          <a:xfrm>
            <a:off x="7065396" y="3392092"/>
            <a:ext cx="1449956" cy="463671"/>
          </a:xfrm>
          <a:prstGeom prst="wedgeEllipseCallout">
            <a:avLst>
              <a:gd name="adj1" fmla="val 47835"/>
              <a:gd name="adj2" fmla="val 73112"/>
            </a:avLst>
          </a:prstGeom>
          <a:ln w="127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>
                <a:solidFill>
                  <a:schemeClr val="accent4">
                    <a:lumMod val="75000"/>
                  </a:schemeClr>
                </a:solidFill>
              </a:rPr>
              <a:t>En rapport</a:t>
            </a:r>
          </a:p>
        </p:txBody>
      </p:sp>
      <p:sp>
        <p:nvSpPr>
          <p:cNvPr id="22" name="Taleboble: oval 21">
            <a:extLst>
              <a:ext uri="{FF2B5EF4-FFF2-40B4-BE49-F238E27FC236}">
                <a16:creationId xmlns:a16="http://schemas.microsoft.com/office/drawing/2014/main" id="{93A0F3CD-CB5F-841A-273E-BF436658134D}"/>
              </a:ext>
            </a:extLst>
          </p:cNvPr>
          <p:cNvSpPr/>
          <p:nvPr/>
        </p:nvSpPr>
        <p:spPr>
          <a:xfrm>
            <a:off x="7406591" y="5285950"/>
            <a:ext cx="1555037" cy="605553"/>
          </a:xfrm>
          <a:prstGeom prst="wedgeEllipseCallout">
            <a:avLst>
              <a:gd name="adj1" fmla="val 25894"/>
              <a:gd name="adj2" fmla="val -7393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>
                <a:solidFill>
                  <a:schemeClr val="accent4">
                    <a:lumMod val="75000"/>
                  </a:schemeClr>
                </a:solidFill>
              </a:rPr>
              <a:t>Afsluttende eksamen</a:t>
            </a:r>
          </a:p>
        </p:txBody>
      </p:sp>
    </p:spTree>
    <p:extLst>
      <p:ext uri="{BB962C8B-B14F-4D97-AF65-F5344CB8AC3E}">
        <p14:creationId xmlns:p14="http://schemas.microsoft.com/office/powerpoint/2010/main" val="25216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2FAF1D9-508F-025C-C0EB-C2011559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Fokus på 1.semester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11352C-0CBA-5A8C-B683-4DAD26566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695BC09-8312-76B7-FD6D-D6CB7FA6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19"/>
          <a:stretch/>
        </p:blipFill>
        <p:spPr>
          <a:xfrm>
            <a:off x="531864" y="2549634"/>
            <a:ext cx="8080273" cy="2744698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DD9C52B-79C2-B6F8-7F0C-A76F670967E3}"/>
              </a:ext>
            </a:extLst>
          </p:cNvPr>
          <p:cNvSpPr/>
          <p:nvPr/>
        </p:nvSpPr>
        <p:spPr>
          <a:xfrm>
            <a:off x="2176818" y="2549635"/>
            <a:ext cx="6455790" cy="2696477"/>
          </a:xfrm>
          <a:prstGeom prst="rect">
            <a:avLst/>
          </a:prstGeom>
          <a:solidFill>
            <a:srgbClr val="EDEDED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F5D05968-C378-0FD2-2AD9-C239F12381D4}"/>
              </a:ext>
            </a:extLst>
          </p:cNvPr>
          <p:cNvGrpSpPr/>
          <p:nvPr/>
        </p:nvGrpSpPr>
        <p:grpSpPr>
          <a:xfrm>
            <a:off x="3870069" y="1789473"/>
            <a:ext cx="4044197" cy="3961179"/>
            <a:chOff x="3870068" y="932222"/>
            <a:chExt cx="4044197" cy="39611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E18C4B-4890-5348-DC16-BC33BC25B684}"/>
                </a:ext>
              </a:extLst>
            </p:cNvPr>
            <p:cNvSpPr/>
            <p:nvPr/>
          </p:nvSpPr>
          <p:spPr>
            <a:xfrm>
              <a:off x="3870068" y="932222"/>
              <a:ext cx="3963748" cy="3961179"/>
            </a:xfrm>
            <a:prstGeom prst="rect">
              <a:avLst/>
            </a:prstGeom>
            <a:solidFill>
              <a:srgbClr val="FA9370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E5DF5F4-D9F6-27B4-7A40-89FD525FD189}"/>
                </a:ext>
              </a:extLst>
            </p:cNvPr>
            <p:cNvSpPr txBox="1">
              <a:spLocks/>
            </p:cNvSpPr>
            <p:nvPr/>
          </p:nvSpPr>
          <p:spPr>
            <a:xfrm>
              <a:off x="4075827" y="1012683"/>
              <a:ext cx="3580567" cy="4437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a-DK"/>
                <a:t>Tre fagelementer</a:t>
              </a: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120FC11A-2C9E-B99D-D041-4B8D608ECE9E}"/>
                </a:ext>
              </a:extLst>
            </p:cNvPr>
            <p:cNvSpPr txBox="1">
              <a:spLocks/>
            </p:cNvSpPr>
            <p:nvPr/>
          </p:nvSpPr>
          <p:spPr>
            <a:xfrm>
              <a:off x="4075827" y="1623272"/>
              <a:ext cx="3838438" cy="3223399"/>
            </a:xfrm>
            <a:prstGeom prst="rect">
              <a:avLst/>
            </a:prstGeom>
          </p:spPr>
          <p:txBody>
            <a:bodyPr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a-DK" sz="1300" b="1" dirty="0"/>
                <a:t>Programmering</a:t>
              </a:r>
              <a:r>
                <a:rPr lang="da-DK" sz="1300" dirty="0"/>
                <a:t>:</a:t>
              </a:r>
            </a:p>
            <a:p>
              <a:r>
                <a:rPr lang="da-DK" sz="1300" dirty="0"/>
                <a:t>”Hvordan man i praksis konstruerer programmer – ved brug af værktøjer og metoder brugt i branchen”</a:t>
              </a:r>
            </a:p>
            <a:p>
              <a:endParaRPr lang="da-DK" sz="1300" dirty="0"/>
            </a:p>
            <a:p>
              <a:r>
                <a:rPr lang="da-DK" sz="1300" b="1" dirty="0"/>
                <a:t>Systemudvikling</a:t>
              </a:r>
              <a:r>
                <a:rPr lang="da-DK" sz="1300" dirty="0"/>
                <a:t>:</a:t>
              </a:r>
            </a:p>
            <a:p>
              <a:r>
                <a:rPr lang="da-DK" sz="1300" dirty="0"/>
                <a:t>”Alt det der støtter op om selve programmeringen – planlægning, design, kvalitetssikring</a:t>
              </a:r>
            </a:p>
            <a:p>
              <a:endParaRPr lang="da-DK" sz="1300" dirty="0"/>
            </a:p>
            <a:p>
              <a:r>
                <a:rPr lang="da-DK" sz="1300" b="1" dirty="0"/>
                <a:t>Virksomheden</a:t>
              </a:r>
              <a:r>
                <a:rPr lang="da-DK" sz="1300" dirty="0"/>
                <a:t>:</a:t>
              </a:r>
            </a:p>
            <a:p>
              <a:r>
                <a:rPr lang="da-DK" sz="1300" dirty="0"/>
                <a:t>”Dem der aftager programmerne, og betaler os for at lave dem”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4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57"/>
          <p:cNvGrpSpPr/>
          <p:nvPr/>
        </p:nvGrpSpPr>
        <p:grpSpPr>
          <a:xfrm flipH="1">
            <a:off x="3573375" y="1020469"/>
            <a:ext cx="2908106" cy="2749713"/>
            <a:chOff x="-1" y="0"/>
            <a:chExt cx="2342558" cy="2342555"/>
          </a:xfrm>
          <a:solidFill>
            <a:srgbClr val="3FCEE8">
              <a:alpha val="85000"/>
            </a:srgbClr>
          </a:solidFill>
        </p:grpSpPr>
        <p:sp>
          <p:nvSpPr>
            <p:cNvPr id="25" name="Shape 155"/>
            <p:cNvSpPr/>
            <p:nvPr/>
          </p:nvSpPr>
          <p:spPr>
            <a:xfrm>
              <a:off x="-1" y="0"/>
              <a:ext cx="2342558" cy="234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" name="Shape 156"/>
            <p:cNvSpPr/>
            <p:nvPr/>
          </p:nvSpPr>
          <p:spPr>
            <a:xfrm>
              <a:off x="337261" y="399951"/>
              <a:ext cx="1668035" cy="390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2230" tIns="62230" rIns="62230" bIns="62230" numCol="1" anchor="ctr">
              <a:spAutoFit/>
            </a:bodyPr>
            <a:lstStyle>
              <a:lvl1pPr algn="ctr" defTabSz="2178050">
                <a:lnSpc>
                  <a:spcPct val="90000"/>
                </a:lnSpc>
                <a:spcBef>
                  <a:spcPts val="2000"/>
                </a:spcBef>
                <a:defRPr sz="4900"/>
              </a:lvl1pPr>
            </a:lstStyle>
            <a:p>
              <a:pPr>
                <a:defRPr sz="1800"/>
              </a:pPr>
              <a:r>
                <a:rPr lang="da-DK" sz="24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Code Lab</a:t>
              </a:r>
              <a:endParaRPr lang="en-US"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" name="Group 157"/>
          <p:cNvGrpSpPr/>
          <p:nvPr/>
        </p:nvGrpSpPr>
        <p:grpSpPr>
          <a:xfrm>
            <a:off x="2029977" y="2671345"/>
            <a:ext cx="2449550" cy="2476493"/>
            <a:chOff x="-114" y="120389"/>
            <a:chExt cx="2342558" cy="2342555"/>
          </a:xfrm>
          <a:solidFill>
            <a:srgbClr val="3FCEE8">
              <a:alpha val="85000"/>
            </a:srgbClr>
          </a:solidFill>
        </p:grpSpPr>
        <p:sp>
          <p:nvSpPr>
            <p:cNvPr id="18" name="Shape 155"/>
            <p:cNvSpPr/>
            <p:nvPr/>
          </p:nvSpPr>
          <p:spPr>
            <a:xfrm>
              <a:off x="-114" y="120389"/>
              <a:ext cx="2342558" cy="234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Shape 156"/>
            <p:cNvSpPr/>
            <p:nvPr/>
          </p:nvSpPr>
          <p:spPr>
            <a:xfrm>
              <a:off x="31828" y="395760"/>
              <a:ext cx="2249749" cy="1062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2230" tIns="62230" rIns="62230" bIns="62230" numCol="1" anchor="ctr">
              <a:spAutoFit/>
            </a:bodyPr>
            <a:lstStyle>
              <a:lvl1pPr algn="ctr" defTabSz="2178050">
                <a:lnSpc>
                  <a:spcPct val="90000"/>
                </a:lnSpc>
                <a:spcBef>
                  <a:spcPts val="2000"/>
                </a:spcBef>
                <a:defRPr sz="4900"/>
              </a:lvl1pPr>
            </a:lstStyle>
            <a:p>
              <a:pPr lvl="0">
                <a:defRPr sz="1800"/>
              </a:pPr>
              <a:r>
                <a:rPr lang="da-DK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IT og Forretningsforståelse</a:t>
              </a:r>
            </a:p>
          </p:txBody>
        </p:sp>
      </p:grp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19</a:t>
            </a:fld>
            <a:endParaRPr lang="da-DK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44968" y="1573517"/>
            <a:ext cx="2714699" cy="793763"/>
          </a:xfrm>
        </p:spPr>
        <p:txBody>
          <a:bodyPr/>
          <a:lstStyle/>
          <a:p>
            <a:r>
              <a:rPr lang="da-DK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da-DK" sz="24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SEmESTER</a:t>
            </a:r>
            <a:r>
              <a:rPr lang="da-DK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a-DK" sz="240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UGEplan</a:t>
            </a:r>
            <a:endParaRPr lang="da-DK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" name="Group 160"/>
          <p:cNvGrpSpPr/>
          <p:nvPr/>
        </p:nvGrpSpPr>
        <p:grpSpPr>
          <a:xfrm>
            <a:off x="4073754" y="2718054"/>
            <a:ext cx="3359752" cy="3114485"/>
            <a:chOff x="679404" y="-436881"/>
            <a:chExt cx="2426630" cy="2342554"/>
          </a:xfrm>
          <a:solidFill>
            <a:srgbClr val="FFFF00">
              <a:alpha val="66000"/>
            </a:srgbClr>
          </a:solidFill>
        </p:grpSpPr>
        <p:sp>
          <p:nvSpPr>
            <p:cNvPr id="12" name="Shape 158"/>
            <p:cNvSpPr/>
            <p:nvPr/>
          </p:nvSpPr>
          <p:spPr>
            <a:xfrm>
              <a:off x="699831" y="-436881"/>
              <a:ext cx="2342558" cy="2342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25400" cap="flat">
              <a:solidFill>
                <a:srgbClr val="FFFF00">
                  <a:alpha val="51000"/>
                </a:srgbClr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Shape 159"/>
            <p:cNvSpPr/>
            <p:nvPr/>
          </p:nvSpPr>
          <p:spPr>
            <a:xfrm>
              <a:off x="679404" y="64050"/>
              <a:ext cx="2426630" cy="344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2230" tIns="62230" rIns="62230" bIns="62230" numCol="1" anchor="ctr">
              <a:spAutoFit/>
            </a:bodyPr>
            <a:lstStyle>
              <a:lvl1pPr algn="ctr" defTabSz="2178050">
                <a:lnSpc>
                  <a:spcPct val="90000"/>
                </a:lnSpc>
                <a:spcBef>
                  <a:spcPts val="2000"/>
                </a:spcBef>
                <a:defRPr sz="4900"/>
              </a:lvl1pPr>
            </a:lstStyle>
            <a:p>
              <a:pPr>
                <a:defRPr sz="1800"/>
              </a:pPr>
              <a:r>
                <a:rPr lang="da-DK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Softwareudvikling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0" name="Shape 159"/>
          <p:cNvSpPr/>
          <p:nvPr/>
        </p:nvSpPr>
        <p:spPr>
          <a:xfrm>
            <a:off x="4917104" y="5275643"/>
            <a:ext cx="1656438" cy="374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2230" tIns="62230" rIns="62230" bIns="62230" numCol="1" anchor="ctr">
            <a:spAutoFit/>
          </a:bodyPr>
          <a:lstStyle>
            <a:lvl1pPr algn="ctr" defTabSz="2178050">
              <a:lnSpc>
                <a:spcPct val="90000"/>
              </a:lnSpc>
              <a:spcBef>
                <a:spcPts val="2000"/>
              </a:spcBef>
              <a:defRPr sz="4900"/>
            </a:lvl1pPr>
          </a:lstStyle>
          <a:p>
            <a:pPr lvl="0">
              <a:defRPr sz="1800"/>
            </a:pPr>
            <a:r>
              <a:rPr lang="da-DK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 lektioner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hape 156"/>
          <p:cNvSpPr/>
          <p:nvPr/>
        </p:nvSpPr>
        <p:spPr>
          <a:xfrm>
            <a:off x="2296160" y="4026976"/>
            <a:ext cx="1647895" cy="402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2230" tIns="62230" rIns="62230" bIns="62230" numCol="1" anchor="ctr">
            <a:spAutoFit/>
          </a:bodyPr>
          <a:lstStyle>
            <a:lvl1pPr algn="ctr" defTabSz="2178050">
              <a:lnSpc>
                <a:spcPct val="90000"/>
              </a:lnSpc>
              <a:spcBef>
                <a:spcPts val="2000"/>
              </a:spcBef>
              <a:defRPr sz="4900"/>
            </a:lvl1pPr>
          </a:lstStyle>
          <a:p>
            <a:pPr lvl="0">
              <a:defRPr sz="1800"/>
            </a:pPr>
            <a:r>
              <a:rPr lang="da-DK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lektioner</a:t>
            </a:r>
            <a:endParaRPr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Intro Datamatikeruddannelsen</a:t>
            </a:r>
          </a:p>
        </p:txBody>
      </p:sp>
      <p:sp>
        <p:nvSpPr>
          <p:cNvPr id="22" name="Shape 159">
            <a:extLst>
              <a:ext uri="{FF2B5EF4-FFF2-40B4-BE49-F238E27FC236}">
                <a16:creationId xmlns:a16="http://schemas.microsoft.com/office/drawing/2014/main" id="{352292FD-984E-482B-B52E-50E63ADD2C4B}"/>
              </a:ext>
            </a:extLst>
          </p:cNvPr>
          <p:cNvSpPr/>
          <p:nvPr/>
        </p:nvSpPr>
        <p:spPr>
          <a:xfrm>
            <a:off x="4430021" y="3869208"/>
            <a:ext cx="2633590" cy="1379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2230" tIns="62230" rIns="62230" bIns="62230" numCol="1" anchor="ctr">
            <a:spAutoFit/>
          </a:bodyPr>
          <a:lstStyle>
            <a:lvl1pPr algn="ctr" defTabSz="2178050">
              <a:lnSpc>
                <a:spcPct val="90000"/>
              </a:lnSpc>
              <a:spcBef>
                <a:spcPts val="2000"/>
              </a:spcBef>
              <a:defRPr sz="4900"/>
            </a:lvl1pPr>
          </a:lstStyle>
          <a:p>
            <a:pPr>
              <a:defRPr sz="1800"/>
            </a:pPr>
            <a:r>
              <a:rPr lang="da-DK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Programmering</a:t>
            </a:r>
          </a:p>
          <a:p>
            <a:pPr>
              <a:defRPr sz="1800"/>
            </a:pPr>
            <a: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 lektioner</a:t>
            </a:r>
            <a:b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b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Systemudvikling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Shape 156">
            <a:extLst>
              <a:ext uri="{FF2B5EF4-FFF2-40B4-BE49-F238E27FC236}">
                <a16:creationId xmlns:a16="http://schemas.microsoft.com/office/drawing/2014/main" id="{37FBC4C0-83B7-4351-965F-6B4C6BEC5532}"/>
              </a:ext>
            </a:extLst>
          </p:cNvPr>
          <p:cNvSpPr/>
          <p:nvPr/>
        </p:nvSpPr>
        <p:spPr>
          <a:xfrm>
            <a:off x="3847835" y="2057353"/>
            <a:ext cx="2449550" cy="402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2230" tIns="62230" rIns="62230" bIns="62230" numCol="1" anchor="ctr">
            <a:spAutoFit/>
          </a:bodyPr>
          <a:lstStyle>
            <a:lvl1pPr algn="ctr" defTabSz="2178050">
              <a:lnSpc>
                <a:spcPct val="90000"/>
              </a:lnSpc>
              <a:spcBef>
                <a:spcPts val="2000"/>
              </a:spcBef>
              <a:defRPr sz="4900"/>
            </a:lvl1pPr>
          </a:lstStyle>
          <a:p>
            <a:pPr lvl="0">
              <a:defRPr sz="1800"/>
            </a:pPr>
            <a:r>
              <a:rPr lang="da-DK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Åben - 40 timer</a:t>
            </a:r>
            <a:endParaRPr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9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BDE572E5-F8A5-EFA1-072F-1229955C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Program: mandag</a:t>
            </a: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C622B8A6-C645-F70E-06DD-842963F1B865}"/>
              </a:ext>
            </a:extLst>
          </p:cNvPr>
          <p:cNvSpPr txBox="1"/>
          <p:nvPr/>
        </p:nvSpPr>
        <p:spPr>
          <a:xfrm>
            <a:off x="628650" y="2186321"/>
            <a:ext cx="7694392" cy="3451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Præsentation af os og jer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Præsentation af KEA og Studiet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Forventningsafstemning af første semester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Studiegrupper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og videoer</a:t>
            </a:r>
          </a:p>
          <a:p>
            <a:pPr>
              <a:lnSpc>
                <a:spcPct val="150000"/>
              </a:lnSpc>
            </a:pP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119046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20</a:t>
            </a:fld>
            <a:endParaRPr lang="da-DK"/>
          </a:p>
        </p:txBody>
      </p:sp>
      <p:sp>
        <p:nvSpPr>
          <p:cNvPr id="24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Intro Datamatikeruddannelsen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BA016D2-BA14-4D74-8952-6ECB0B1AA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3840"/>
              </p:ext>
            </p:extLst>
          </p:nvPr>
        </p:nvGraphicFramePr>
        <p:xfrm>
          <a:off x="635152" y="1227761"/>
          <a:ext cx="7918298" cy="46310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769186">
                  <a:extLst>
                    <a:ext uri="{9D8B030D-6E8A-4147-A177-3AD203B41FA5}">
                      <a16:colId xmlns:a16="http://schemas.microsoft.com/office/drawing/2014/main" val="70670679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231697240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497700914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43409504"/>
                    </a:ext>
                  </a:extLst>
                </a:gridCol>
                <a:gridCol w="348387">
                  <a:extLst>
                    <a:ext uri="{9D8B030D-6E8A-4147-A177-3AD203B41FA5}">
                      <a16:colId xmlns:a16="http://schemas.microsoft.com/office/drawing/2014/main" val="2564452134"/>
                    </a:ext>
                  </a:extLst>
                </a:gridCol>
                <a:gridCol w="889863">
                  <a:extLst>
                    <a:ext uri="{9D8B030D-6E8A-4147-A177-3AD203B41FA5}">
                      <a16:colId xmlns:a16="http://schemas.microsoft.com/office/drawing/2014/main" val="2731529714"/>
                    </a:ext>
                  </a:extLst>
                </a:gridCol>
                <a:gridCol w="329337">
                  <a:extLst>
                    <a:ext uri="{9D8B030D-6E8A-4147-A177-3AD203B41FA5}">
                      <a16:colId xmlns:a16="http://schemas.microsoft.com/office/drawing/2014/main" val="2342819296"/>
                    </a:ext>
                  </a:extLst>
                </a:gridCol>
                <a:gridCol w="908913">
                  <a:extLst>
                    <a:ext uri="{9D8B030D-6E8A-4147-A177-3AD203B41FA5}">
                      <a16:colId xmlns:a16="http://schemas.microsoft.com/office/drawing/2014/main" val="1343987647"/>
                    </a:ext>
                  </a:extLst>
                </a:gridCol>
                <a:gridCol w="338862">
                  <a:extLst>
                    <a:ext uri="{9D8B030D-6E8A-4147-A177-3AD203B41FA5}">
                      <a16:colId xmlns:a16="http://schemas.microsoft.com/office/drawing/2014/main" val="1389724925"/>
                    </a:ext>
                  </a:extLst>
                </a:gridCol>
                <a:gridCol w="870813">
                  <a:extLst>
                    <a:ext uri="{9D8B030D-6E8A-4147-A177-3AD203B41FA5}">
                      <a16:colId xmlns:a16="http://schemas.microsoft.com/office/drawing/2014/main" val="2859772354"/>
                    </a:ext>
                  </a:extLst>
                </a:gridCol>
                <a:gridCol w="357912">
                  <a:extLst>
                    <a:ext uri="{9D8B030D-6E8A-4147-A177-3AD203B41FA5}">
                      <a16:colId xmlns:a16="http://schemas.microsoft.com/office/drawing/2014/main" val="1333079017"/>
                    </a:ext>
                  </a:extLst>
                </a:gridCol>
              </a:tblGrid>
              <a:tr h="453057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2.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3.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4.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5.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375718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Programmering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15 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15 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615276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Systemudvikling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10 ECTS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5 ECTS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74433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Teknologi</a:t>
                      </a:r>
                      <a:endParaRPr lang="en-GB" sz="120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5 ECTS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670788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/>
                        <a:t>Virksomhed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5 ECTS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5 ECTS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24875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Programmering</a:t>
                      </a:r>
                      <a:r>
                        <a:rPr lang="en-GB" sz="1200"/>
                        <a:t>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10 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623532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Systemudvikling</a:t>
                      </a:r>
                      <a:r>
                        <a:rPr lang="en-GB" sz="1200"/>
                        <a:t> 2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10 ECTS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71767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Teknologi</a:t>
                      </a:r>
                      <a:r>
                        <a:rPr lang="en-GB" sz="1200"/>
                        <a:t> 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10 ECTS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806116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Valgfag</a:t>
                      </a:r>
                      <a:endParaRPr lang="en-GB" sz="1200"/>
                    </a:p>
                  </a:txBody>
                  <a:tcPr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/>
                        <a:t>30 ECTS</a:t>
                      </a:r>
                    </a:p>
                  </a:txBody>
                  <a:tcPr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/>
                    </a:p>
                  </a:txBody>
                  <a:tcPr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92019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Praktik</a:t>
                      </a:r>
                      <a:endParaRPr lang="en-GB" sz="1200"/>
                    </a:p>
                  </a:txBody>
                  <a:tcPr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15 ECTS</a:t>
                      </a:r>
                    </a:p>
                  </a:txBody>
                  <a:tcPr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17730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Afsluttende</a:t>
                      </a:r>
                      <a:r>
                        <a:rPr lang="en-GB" sz="1200"/>
                        <a:t> </a:t>
                      </a:r>
                      <a:r>
                        <a:rPr lang="en-GB" sz="1200" err="1"/>
                        <a:t>projekt</a:t>
                      </a:r>
                      <a:endParaRPr lang="en-GB" sz="1200"/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15 ECTS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699246"/>
                  </a:ext>
                </a:extLst>
              </a:tr>
            </a:tbl>
          </a:graphicData>
        </a:graphic>
      </p:graphicFrame>
      <p:sp>
        <p:nvSpPr>
          <p:cNvPr id="5" name="Star: 5 Points 4">
            <a:extLst>
              <a:ext uri="{FF2B5EF4-FFF2-40B4-BE49-F238E27FC236}">
                <a16:creationId xmlns:a16="http://schemas.microsoft.com/office/drawing/2014/main" id="{C476C958-3A6B-4DA9-84AE-522FEF81507D}"/>
              </a:ext>
            </a:extLst>
          </p:cNvPr>
          <p:cNvSpPr/>
          <p:nvPr/>
        </p:nvSpPr>
        <p:spPr>
          <a:xfrm>
            <a:off x="3324225" y="1762125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81F156F-4F0B-4921-924B-82CC4228BDB1}"/>
              </a:ext>
            </a:extLst>
          </p:cNvPr>
          <p:cNvSpPr/>
          <p:nvPr/>
        </p:nvSpPr>
        <p:spPr>
          <a:xfrm>
            <a:off x="4552949" y="1762125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5560217-C5C9-400C-B786-19A1644813B5}"/>
              </a:ext>
            </a:extLst>
          </p:cNvPr>
          <p:cNvSpPr/>
          <p:nvPr/>
        </p:nvSpPr>
        <p:spPr>
          <a:xfrm>
            <a:off x="4552948" y="2160418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19AEBA7-75A3-4B7B-8BEF-02B581B95E40}"/>
              </a:ext>
            </a:extLst>
          </p:cNvPr>
          <p:cNvSpPr/>
          <p:nvPr/>
        </p:nvSpPr>
        <p:spPr>
          <a:xfrm>
            <a:off x="4552947" y="2565333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90C13A9-E3CF-4DB4-B1ED-413F09B3EFD4}"/>
              </a:ext>
            </a:extLst>
          </p:cNvPr>
          <p:cNvSpPr/>
          <p:nvPr/>
        </p:nvSpPr>
        <p:spPr>
          <a:xfrm>
            <a:off x="4552947" y="2980737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287E4D38-36D6-4129-880F-50413ADD61E8}"/>
              </a:ext>
            </a:extLst>
          </p:cNvPr>
          <p:cNvSpPr/>
          <p:nvPr/>
        </p:nvSpPr>
        <p:spPr>
          <a:xfrm>
            <a:off x="5781675" y="3419466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1B7C5CCF-6404-4825-9C68-B5DC9694C8C3}"/>
              </a:ext>
            </a:extLst>
          </p:cNvPr>
          <p:cNvSpPr/>
          <p:nvPr/>
        </p:nvSpPr>
        <p:spPr>
          <a:xfrm>
            <a:off x="5781675" y="3817759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BCA3C9B3-D727-41AB-88D3-4780D32E617A}"/>
              </a:ext>
            </a:extLst>
          </p:cNvPr>
          <p:cNvSpPr/>
          <p:nvPr/>
        </p:nvSpPr>
        <p:spPr>
          <a:xfrm>
            <a:off x="5781674" y="4263677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1C32F203-4C69-4502-95CC-632817CFCD87}"/>
              </a:ext>
            </a:extLst>
          </p:cNvPr>
          <p:cNvSpPr/>
          <p:nvPr/>
        </p:nvSpPr>
        <p:spPr>
          <a:xfrm>
            <a:off x="7019925" y="4667250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4DA78B2B-5185-4CC5-AF57-F3743F28C801}"/>
              </a:ext>
            </a:extLst>
          </p:cNvPr>
          <p:cNvSpPr/>
          <p:nvPr/>
        </p:nvSpPr>
        <p:spPr>
          <a:xfrm>
            <a:off x="8251672" y="5506414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73D3D34C-3170-49E9-AEFA-9F09F7C13767}"/>
              </a:ext>
            </a:extLst>
          </p:cNvPr>
          <p:cNvSpPr/>
          <p:nvPr/>
        </p:nvSpPr>
        <p:spPr>
          <a:xfrm>
            <a:off x="7358668" y="896760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94BF7B-32F3-4CCF-8263-4568FA41BCF0}"/>
              </a:ext>
            </a:extLst>
          </p:cNvPr>
          <p:cNvSpPr txBox="1"/>
          <p:nvPr/>
        </p:nvSpPr>
        <p:spPr>
          <a:xfrm>
            <a:off x="7615843" y="874129"/>
            <a:ext cx="13648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a-DK"/>
              <a:t>Eksamen 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3E73CFF-C312-4050-96AB-641F86D92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59789"/>
              </p:ext>
            </p:extLst>
          </p:nvPr>
        </p:nvGraphicFramePr>
        <p:xfrm>
          <a:off x="719967" y="896760"/>
          <a:ext cx="6428546" cy="324597"/>
        </p:xfrm>
        <a:graphic>
          <a:graphicData uri="http://schemas.openxmlformats.org/drawingml/2006/table">
            <a:tbl>
              <a:tblPr/>
              <a:tblGrid>
                <a:gridCol w="1301440">
                  <a:extLst>
                    <a:ext uri="{9D8B030D-6E8A-4147-A177-3AD203B41FA5}">
                      <a16:colId xmlns:a16="http://schemas.microsoft.com/office/drawing/2014/main" val="3042393632"/>
                    </a:ext>
                  </a:extLst>
                </a:gridCol>
                <a:gridCol w="5127106">
                  <a:extLst>
                    <a:ext uri="{9D8B030D-6E8A-4147-A177-3AD203B41FA5}">
                      <a16:colId xmlns:a16="http://schemas.microsoft.com/office/drawing/2014/main" val="4012321366"/>
                    </a:ext>
                  </a:extLst>
                </a:gridCol>
              </a:tblGrid>
              <a:tr h="324597">
                <a:tc>
                  <a:txBody>
                    <a:bodyPr/>
                    <a:lstStyle/>
                    <a:p>
                      <a:pPr algn="ctr" fontAlgn="b"/>
                      <a:r>
                        <a:rPr lang="da-DK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Emne    </a:t>
                      </a:r>
                      <a:endParaRPr lang="da-DK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Studieordning: Semester (ECTS)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55081"/>
                  </a:ext>
                </a:extLst>
              </a:tr>
            </a:tbl>
          </a:graphicData>
        </a:graphic>
      </p:graphicFrame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A4097E67-31EB-431D-AB62-1EF3101BC63B}"/>
              </a:ext>
            </a:extLst>
          </p:cNvPr>
          <p:cNvSpPr/>
          <p:nvPr/>
        </p:nvSpPr>
        <p:spPr>
          <a:xfrm>
            <a:off x="8254694" y="5089707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4954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ktangel 27"/>
          <p:cNvSpPr/>
          <p:nvPr/>
        </p:nvSpPr>
        <p:spPr>
          <a:xfrm>
            <a:off x="186432" y="0"/>
            <a:ext cx="8957568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21</a:t>
            </a:fld>
            <a:endParaRPr lang="da-DK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hape 235"/>
          <p:cNvSpPr/>
          <p:nvPr/>
        </p:nvSpPr>
        <p:spPr>
          <a:xfrm>
            <a:off x="3394843" y="2454402"/>
            <a:ext cx="2640281" cy="2436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5400"/>
                </a:moveTo>
                <a:lnTo>
                  <a:pt x="9450" y="5400"/>
                </a:lnTo>
                <a:lnTo>
                  <a:pt x="9450" y="2700"/>
                </a:lnTo>
                <a:lnTo>
                  <a:pt x="8100" y="2700"/>
                </a:lnTo>
                <a:lnTo>
                  <a:pt x="10800" y="0"/>
                </a:lnTo>
                <a:lnTo>
                  <a:pt x="13500" y="2700"/>
                </a:lnTo>
                <a:lnTo>
                  <a:pt x="12150" y="2700"/>
                </a:lnTo>
                <a:lnTo>
                  <a:pt x="12150" y="5400"/>
                </a:lnTo>
                <a:lnTo>
                  <a:pt x="16200" y="5400"/>
                </a:lnTo>
                <a:lnTo>
                  <a:pt x="16200" y="9450"/>
                </a:lnTo>
                <a:lnTo>
                  <a:pt x="18900" y="9450"/>
                </a:lnTo>
                <a:lnTo>
                  <a:pt x="18900" y="8100"/>
                </a:lnTo>
                <a:lnTo>
                  <a:pt x="21600" y="10800"/>
                </a:lnTo>
                <a:lnTo>
                  <a:pt x="18900" y="13500"/>
                </a:lnTo>
                <a:lnTo>
                  <a:pt x="18900" y="12150"/>
                </a:lnTo>
                <a:lnTo>
                  <a:pt x="16200" y="12150"/>
                </a:lnTo>
                <a:lnTo>
                  <a:pt x="16200" y="16200"/>
                </a:lnTo>
                <a:lnTo>
                  <a:pt x="12150" y="16200"/>
                </a:lnTo>
                <a:lnTo>
                  <a:pt x="12150" y="18900"/>
                </a:lnTo>
                <a:lnTo>
                  <a:pt x="13500" y="18900"/>
                </a:lnTo>
                <a:lnTo>
                  <a:pt x="10800" y="21600"/>
                </a:lnTo>
                <a:lnTo>
                  <a:pt x="8100" y="18900"/>
                </a:lnTo>
                <a:lnTo>
                  <a:pt x="9450" y="18900"/>
                </a:lnTo>
                <a:lnTo>
                  <a:pt x="9450" y="16200"/>
                </a:lnTo>
                <a:lnTo>
                  <a:pt x="5400" y="16200"/>
                </a:lnTo>
                <a:lnTo>
                  <a:pt x="5400" y="12150"/>
                </a:lnTo>
                <a:lnTo>
                  <a:pt x="2700" y="12150"/>
                </a:lnTo>
                <a:lnTo>
                  <a:pt x="2700" y="13500"/>
                </a:lnTo>
                <a:lnTo>
                  <a:pt x="0" y="10800"/>
                </a:lnTo>
                <a:lnTo>
                  <a:pt x="2700" y="8100"/>
                </a:lnTo>
                <a:lnTo>
                  <a:pt x="2700" y="9450"/>
                </a:lnTo>
                <a:lnTo>
                  <a:pt x="5400" y="9450"/>
                </a:lnTo>
                <a:close/>
              </a:path>
            </a:pathLst>
          </a:custGeom>
          <a:solidFill>
            <a:schemeClr val="bg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numCol="1" anchor="ctr">
            <a:no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Hvordan lærer du</a:t>
            </a:r>
          </a:p>
        </p:txBody>
      </p:sp>
      <p:sp>
        <p:nvSpPr>
          <p:cNvPr id="18" name="Ellipse 17"/>
          <p:cNvSpPr/>
          <p:nvPr/>
        </p:nvSpPr>
        <p:spPr>
          <a:xfrm>
            <a:off x="3371636" y="686580"/>
            <a:ext cx="2437638" cy="1104071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/>
                <a:ea typeface="Verdana"/>
                <a:cs typeface="Verdana" panose="020B0604030504040204" pitchFamily="34" charset="0"/>
                <a:sym typeface="Arial"/>
              </a:rPr>
              <a:t>Klasse-</a:t>
            </a:r>
            <a:br>
              <a:rPr lang="da-DK">
                <a:latin typeface="Verdana"/>
                <a:ea typeface="Verdana"/>
                <a:cs typeface="Verdana" panose="020B0604030504040204" pitchFamily="34" charset="0"/>
                <a:sym typeface="Arial"/>
              </a:rPr>
            </a:br>
            <a:r>
              <a:rPr lang="da-DK">
                <a:latin typeface="Verdana"/>
                <a:ea typeface="Verdana"/>
                <a:cs typeface="Verdana" panose="020B0604030504040204" pitchFamily="34" charset="0"/>
                <a:sym typeface="Arial"/>
              </a:rPr>
              <a:t>undervisning</a:t>
            </a:r>
            <a:endParaRPr lang="da-DK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899710" y="1546598"/>
            <a:ext cx="2800802" cy="140580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/>
                <a:ea typeface="Verdana"/>
                <a:cs typeface="Verdana" panose="020B0604030504040204" pitchFamily="34" charset="0"/>
              </a:rPr>
              <a:t>Studenter-præsentationer</a:t>
            </a:r>
            <a:endParaRPr lang="da-DK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1070736" y="4361505"/>
            <a:ext cx="1883051" cy="11094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Praktiske opgaver</a:t>
            </a:r>
          </a:p>
        </p:txBody>
      </p:sp>
      <p:sp>
        <p:nvSpPr>
          <p:cNvPr id="24" name="Ellipse 23"/>
          <p:cNvSpPr/>
          <p:nvPr/>
        </p:nvSpPr>
        <p:spPr>
          <a:xfrm>
            <a:off x="2198694" y="5311401"/>
            <a:ext cx="2867013" cy="130849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spcBef>
                <a:spcPts val="0"/>
              </a:spcBef>
              <a:defRPr sz="1800"/>
            </a:pPr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Problemløsning</a:t>
            </a:r>
          </a:p>
          <a:p>
            <a:pPr lvl="0" algn="ctr">
              <a:spcBef>
                <a:spcPts val="0"/>
              </a:spcBef>
              <a:defRPr sz="1800"/>
            </a:pPr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øvelser</a:t>
            </a:r>
          </a:p>
        </p:txBody>
      </p:sp>
      <p:sp>
        <p:nvSpPr>
          <p:cNvPr id="25" name="Ellipse 24"/>
          <p:cNvSpPr/>
          <p:nvPr/>
        </p:nvSpPr>
        <p:spPr>
          <a:xfrm>
            <a:off x="5297423" y="4913836"/>
            <a:ext cx="2635539" cy="143857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Større projekter med vejledning</a:t>
            </a:r>
          </a:p>
        </p:txBody>
      </p:sp>
      <p:sp>
        <p:nvSpPr>
          <p:cNvPr id="26" name="Ellipse 25"/>
          <p:cNvSpPr/>
          <p:nvPr/>
        </p:nvSpPr>
        <p:spPr>
          <a:xfrm>
            <a:off x="6130258" y="3653193"/>
            <a:ext cx="2772545" cy="11094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Gruppearbejde</a:t>
            </a:r>
          </a:p>
        </p:txBody>
      </p:sp>
      <p:sp>
        <p:nvSpPr>
          <p:cNvPr id="27" name="Ellipse 26"/>
          <p:cNvSpPr/>
          <p:nvPr/>
        </p:nvSpPr>
        <p:spPr>
          <a:xfrm>
            <a:off x="6441623" y="2477437"/>
            <a:ext cx="2342444" cy="868839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Diskussioner</a:t>
            </a:r>
          </a:p>
        </p:txBody>
      </p:sp>
      <p:sp>
        <p:nvSpPr>
          <p:cNvPr id="29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>
                <a:solidFill>
                  <a:schemeClr val="bg1"/>
                </a:solidFill>
              </a:rPr>
              <a:t>Intro Datamatikeruddannelsen</a:t>
            </a:r>
          </a:p>
        </p:txBody>
      </p:sp>
      <p:sp>
        <p:nvSpPr>
          <p:cNvPr id="30" name="Ellipse 22">
            <a:extLst>
              <a:ext uri="{FF2B5EF4-FFF2-40B4-BE49-F238E27FC236}">
                <a16:creationId xmlns:a16="http://schemas.microsoft.com/office/drawing/2014/main" id="{5B375F51-4F0F-D94C-B7A1-DDA622F56CCB}"/>
              </a:ext>
            </a:extLst>
          </p:cNvPr>
          <p:cNvSpPr/>
          <p:nvPr/>
        </p:nvSpPr>
        <p:spPr>
          <a:xfrm>
            <a:off x="5729455" y="1199171"/>
            <a:ext cx="2635539" cy="1104071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Studiegrupper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EEEE5D56-32F7-A94B-B284-00A355B0080D}"/>
              </a:ext>
            </a:extLst>
          </p:cNvPr>
          <p:cNvSpPr/>
          <p:nvPr/>
        </p:nvSpPr>
        <p:spPr>
          <a:xfrm>
            <a:off x="707216" y="3136242"/>
            <a:ext cx="1883051" cy="1024791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 Lab</a:t>
            </a:r>
          </a:p>
        </p:txBody>
      </p:sp>
    </p:spTree>
    <p:extLst>
      <p:ext uri="{BB962C8B-B14F-4D97-AF65-F5344CB8AC3E}">
        <p14:creationId xmlns:p14="http://schemas.microsoft.com/office/powerpoint/2010/main" val="311862638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3A9C-1345-9F4B-8C2E-BADEBAD0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Rollen som studerende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CBEA29-C402-CFDA-335A-43F73528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8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F647284-8ED0-975A-B7BE-472008C5FF02}"/>
              </a:ext>
            </a:extLst>
          </p:cNvPr>
          <p:cNvSpPr txBox="1">
            <a:spLocks/>
          </p:cNvSpPr>
          <p:nvPr/>
        </p:nvSpPr>
        <p:spPr>
          <a:xfrm>
            <a:off x="630000" y="1393650"/>
            <a:ext cx="7887600" cy="396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Her er nogle ord du godt må glemme</a:t>
            </a:r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E4D81CC6-B450-5C4F-6816-ACB63106509B}"/>
              </a:ext>
            </a:extLst>
          </p:cNvPr>
          <p:cNvSpPr txBox="1">
            <a:spLocks/>
          </p:cNvSpPr>
          <p:nvPr/>
        </p:nvSpPr>
        <p:spPr>
          <a:xfrm>
            <a:off x="628651" y="1954110"/>
            <a:ext cx="3981207" cy="329182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4400"/>
              <a:t>skole</a:t>
            </a:r>
          </a:p>
          <a:p>
            <a:r>
              <a:rPr lang="da-DK" sz="4400"/>
              <a:t>elev</a:t>
            </a:r>
          </a:p>
          <a:p>
            <a:r>
              <a:rPr lang="da-DK" sz="4400"/>
              <a:t>lærer</a:t>
            </a:r>
          </a:p>
          <a:p>
            <a:r>
              <a:rPr lang="da-DK" sz="4400"/>
              <a:t>lektier</a:t>
            </a: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82F54B6F-B448-908F-512A-CF91921F685D}"/>
              </a:ext>
            </a:extLst>
          </p:cNvPr>
          <p:cNvSpPr txBox="1">
            <a:spLocks/>
          </p:cNvSpPr>
          <p:nvPr/>
        </p:nvSpPr>
        <p:spPr>
          <a:xfrm>
            <a:off x="4609858" y="1955684"/>
            <a:ext cx="3907743" cy="3291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C08610-0B06-F9AC-8F08-33A9D7D4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24391-14BB-5742-0033-1C228E774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393650"/>
            <a:ext cx="7887600" cy="396000"/>
          </a:xfrm>
        </p:spPr>
        <p:txBody>
          <a:bodyPr/>
          <a:lstStyle/>
          <a:p>
            <a:r>
              <a:rPr lang="da-DK"/>
              <a:t>og her er hvad du kan sige i stedet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21BFC61-5807-8F09-D82E-EE0BBF53ED93}"/>
              </a:ext>
            </a:extLst>
          </p:cNvPr>
          <p:cNvSpPr txBox="1">
            <a:spLocks/>
          </p:cNvSpPr>
          <p:nvPr/>
        </p:nvSpPr>
        <p:spPr>
          <a:xfrm>
            <a:off x="628651" y="1954110"/>
            <a:ext cx="3981207" cy="329182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4400"/>
              <a:t>skole</a:t>
            </a:r>
          </a:p>
          <a:p>
            <a:r>
              <a:rPr lang="da-DK" sz="4400"/>
              <a:t>elev</a:t>
            </a:r>
          </a:p>
          <a:p>
            <a:r>
              <a:rPr lang="da-DK" sz="4400"/>
              <a:t>lærer</a:t>
            </a:r>
          </a:p>
          <a:p>
            <a:r>
              <a:rPr lang="da-DK" sz="4400"/>
              <a:t>lektier</a:t>
            </a:r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D8F32EE8-6884-7578-7B49-31576E08C23E}"/>
              </a:ext>
            </a:extLst>
          </p:cNvPr>
          <p:cNvSpPr txBox="1">
            <a:spLocks/>
          </p:cNvSpPr>
          <p:nvPr/>
        </p:nvSpPr>
        <p:spPr>
          <a:xfrm>
            <a:off x="4609858" y="1955684"/>
            <a:ext cx="3907743" cy="3291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4400"/>
              <a:t>uddannelse</a:t>
            </a:r>
          </a:p>
          <a:p>
            <a:r>
              <a:rPr lang="da-DK" sz="4400"/>
              <a:t>studerende</a:t>
            </a:r>
          </a:p>
          <a:p>
            <a:r>
              <a:rPr lang="da-DK" sz="4400"/>
              <a:t>underviser</a:t>
            </a:r>
          </a:p>
          <a:p>
            <a:r>
              <a:rPr lang="da-DK" sz="4400"/>
              <a:t>opgaver</a:t>
            </a:r>
          </a:p>
        </p:txBody>
      </p:sp>
      <p:sp>
        <p:nvSpPr>
          <p:cNvPr id="10" name="Kombinationstegning: figur 9">
            <a:extLst>
              <a:ext uri="{FF2B5EF4-FFF2-40B4-BE49-F238E27FC236}">
                <a16:creationId xmlns:a16="http://schemas.microsoft.com/office/drawing/2014/main" id="{F200037B-8744-426C-0838-C36FB42FA7E5}"/>
              </a:ext>
            </a:extLst>
          </p:cNvPr>
          <p:cNvSpPr/>
          <p:nvPr/>
        </p:nvSpPr>
        <p:spPr>
          <a:xfrm>
            <a:off x="495657" y="2202460"/>
            <a:ext cx="1871529" cy="388775"/>
          </a:xfrm>
          <a:custGeom>
            <a:avLst/>
            <a:gdLst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1008404 w 1871529"/>
              <a:gd name="connsiteY14" fmla="*/ 85458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943090 w 1871529"/>
              <a:gd name="connsiteY14" fmla="*/ 192531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692209 w 1871529"/>
              <a:gd name="connsiteY12" fmla="*/ 105794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295956 w 1871529"/>
              <a:gd name="connsiteY19" fmla="*/ 18476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444239 w 1871529"/>
              <a:gd name="connsiteY21" fmla="*/ 174161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20241 w 1871529"/>
              <a:gd name="connsiteY23" fmla="*/ 96928 h 251073"/>
              <a:gd name="connsiteX24" fmla="*/ 1871529 w 1871529"/>
              <a:gd name="connsiteY24" fmla="*/ 105794 h 2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529" h="251073">
                <a:moveTo>
                  <a:pt x="0" y="251073"/>
                </a:moveTo>
                <a:cubicBezTo>
                  <a:pt x="11394" y="236830"/>
                  <a:pt x="18820" y="218176"/>
                  <a:pt x="34183" y="208344"/>
                </a:cubicBezTo>
                <a:cubicBezTo>
                  <a:pt x="155566" y="130659"/>
                  <a:pt x="169332" y="129110"/>
                  <a:pt x="264920" y="97249"/>
                </a:cubicBezTo>
                <a:cubicBezTo>
                  <a:pt x="84010" y="294604"/>
                  <a:pt x="290619" y="170077"/>
                  <a:pt x="313658" y="161821"/>
                </a:cubicBezTo>
                <a:cubicBezTo>
                  <a:pt x="336697" y="153565"/>
                  <a:pt x="363274" y="61953"/>
                  <a:pt x="403155" y="47710"/>
                </a:cubicBezTo>
                <a:cubicBezTo>
                  <a:pt x="400306" y="56256"/>
                  <a:pt x="509586" y="24655"/>
                  <a:pt x="495092" y="57124"/>
                </a:cubicBezTo>
                <a:cubicBezTo>
                  <a:pt x="480599" y="89594"/>
                  <a:pt x="321633" y="224643"/>
                  <a:pt x="316194" y="242527"/>
                </a:cubicBezTo>
                <a:cubicBezTo>
                  <a:pt x="310755" y="260411"/>
                  <a:pt x="421499" y="186241"/>
                  <a:pt x="462459" y="164427"/>
                </a:cubicBezTo>
                <a:lnTo>
                  <a:pt x="561957" y="111644"/>
                </a:lnTo>
                <a:cubicBezTo>
                  <a:pt x="475413" y="255884"/>
                  <a:pt x="534511" y="170824"/>
                  <a:pt x="565008" y="160313"/>
                </a:cubicBezTo>
                <a:cubicBezTo>
                  <a:pt x="595505" y="149802"/>
                  <a:pt x="705060" y="68519"/>
                  <a:pt x="744940" y="48579"/>
                </a:cubicBezTo>
                <a:cubicBezTo>
                  <a:pt x="722151" y="79913"/>
                  <a:pt x="703785" y="191450"/>
                  <a:pt x="716768" y="200986"/>
                </a:cubicBezTo>
                <a:cubicBezTo>
                  <a:pt x="729751" y="210522"/>
                  <a:pt x="782269" y="139293"/>
                  <a:pt x="822838" y="105795"/>
                </a:cubicBezTo>
                <a:cubicBezTo>
                  <a:pt x="863407" y="72297"/>
                  <a:pt x="854110" y="63384"/>
                  <a:pt x="960181" y="0"/>
                </a:cubicBezTo>
                <a:cubicBezTo>
                  <a:pt x="954484" y="28486"/>
                  <a:pt x="919386" y="186689"/>
                  <a:pt x="943090" y="195776"/>
                </a:cubicBezTo>
                <a:cubicBezTo>
                  <a:pt x="966794" y="204863"/>
                  <a:pt x="857491" y="194471"/>
                  <a:pt x="1102408" y="54520"/>
                </a:cubicBezTo>
                <a:cubicBezTo>
                  <a:pt x="1099559" y="85854"/>
                  <a:pt x="1054569" y="152560"/>
                  <a:pt x="1093862" y="148523"/>
                </a:cubicBezTo>
                <a:cubicBezTo>
                  <a:pt x="1133155" y="144486"/>
                  <a:pt x="1241969" y="-65904"/>
                  <a:pt x="1338169" y="30300"/>
                </a:cubicBezTo>
                <a:cubicBezTo>
                  <a:pt x="1323926" y="81575"/>
                  <a:pt x="1191944" y="203804"/>
                  <a:pt x="1184908" y="229548"/>
                </a:cubicBezTo>
                <a:cubicBezTo>
                  <a:pt x="1177873" y="255292"/>
                  <a:pt x="1258353" y="206774"/>
                  <a:pt x="1295956" y="184762"/>
                </a:cubicBezTo>
                <a:cubicBezTo>
                  <a:pt x="1333559" y="162750"/>
                  <a:pt x="1399131" y="106023"/>
                  <a:pt x="1410526" y="97477"/>
                </a:cubicBezTo>
                <a:cubicBezTo>
                  <a:pt x="1424655" y="224646"/>
                  <a:pt x="1352786" y="218505"/>
                  <a:pt x="1373900" y="216342"/>
                </a:cubicBezTo>
                <a:cubicBezTo>
                  <a:pt x="1395014" y="214179"/>
                  <a:pt x="1522967" y="87348"/>
                  <a:pt x="1537210" y="84499"/>
                </a:cubicBezTo>
                <a:cubicBezTo>
                  <a:pt x="1557178" y="264205"/>
                  <a:pt x="1429102" y="202797"/>
                  <a:pt x="1720241" y="96928"/>
                </a:cubicBezTo>
                <a:cubicBezTo>
                  <a:pt x="1755453" y="84124"/>
                  <a:pt x="1871529" y="105794"/>
                  <a:pt x="1871529" y="10579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Kombinationstegning: figur 11">
            <a:extLst>
              <a:ext uri="{FF2B5EF4-FFF2-40B4-BE49-F238E27FC236}">
                <a16:creationId xmlns:a16="http://schemas.microsoft.com/office/drawing/2014/main" id="{2BAD4941-E79C-0504-2E5D-F34E0C83D3D6}"/>
              </a:ext>
            </a:extLst>
          </p:cNvPr>
          <p:cNvSpPr/>
          <p:nvPr/>
        </p:nvSpPr>
        <p:spPr>
          <a:xfrm>
            <a:off x="495656" y="2982970"/>
            <a:ext cx="1871529" cy="388775"/>
          </a:xfrm>
          <a:custGeom>
            <a:avLst/>
            <a:gdLst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1008404 w 1871529"/>
              <a:gd name="connsiteY14" fmla="*/ 85458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943090 w 1871529"/>
              <a:gd name="connsiteY14" fmla="*/ 192531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692209 w 1871529"/>
              <a:gd name="connsiteY12" fmla="*/ 105794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295956 w 1871529"/>
              <a:gd name="connsiteY19" fmla="*/ 18476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444239 w 1871529"/>
              <a:gd name="connsiteY21" fmla="*/ 174161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20241 w 1871529"/>
              <a:gd name="connsiteY23" fmla="*/ 96928 h 251073"/>
              <a:gd name="connsiteX24" fmla="*/ 1871529 w 1871529"/>
              <a:gd name="connsiteY24" fmla="*/ 105794 h 2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529" h="251073">
                <a:moveTo>
                  <a:pt x="0" y="251073"/>
                </a:moveTo>
                <a:cubicBezTo>
                  <a:pt x="11394" y="236830"/>
                  <a:pt x="18820" y="218176"/>
                  <a:pt x="34183" y="208344"/>
                </a:cubicBezTo>
                <a:cubicBezTo>
                  <a:pt x="155566" y="130659"/>
                  <a:pt x="169332" y="129110"/>
                  <a:pt x="264920" y="97249"/>
                </a:cubicBezTo>
                <a:cubicBezTo>
                  <a:pt x="84010" y="294604"/>
                  <a:pt x="290619" y="170077"/>
                  <a:pt x="313658" y="161821"/>
                </a:cubicBezTo>
                <a:cubicBezTo>
                  <a:pt x="336697" y="153565"/>
                  <a:pt x="363274" y="61953"/>
                  <a:pt x="403155" y="47710"/>
                </a:cubicBezTo>
                <a:cubicBezTo>
                  <a:pt x="400306" y="56256"/>
                  <a:pt x="509586" y="24655"/>
                  <a:pt x="495092" y="57124"/>
                </a:cubicBezTo>
                <a:cubicBezTo>
                  <a:pt x="480599" y="89594"/>
                  <a:pt x="321633" y="224643"/>
                  <a:pt x="316194" y="242527"/>
                </a:cubicBezTo>
                <a:cubicBezTo>
                  <a:pt x="310755" y="260411"/>
                  <a:pt x="421499" y="186241"/>
                  <a:pt x="462459" y="164427"/>
                </a:cubicBezTo>
                <a:lnTo>
                  <a:pt x="561957" y="111644"/>
                </a:lnTo>
                <a:cubicBezTo>
                  <a:pt x="475413" y="255884"/>
                  <a:pt x="534511" y="170824"/>
                  <a:pt x="565008" y="160313"/>
                </a:cubicBezTo>
                <a:cubicBezTo>
                  <a:pt x="595505" y="149802"/>
                  <a:pt x="705060" y="68519"/>
                  <a:pt x="744940" y="48579"/>
                </a:cubicBezTo>
                <a:cubicBezTo>
                  <a:pt x="722151" y="79913"/>
                  <a:pt x="703785" y="191450"/>
                  <a:pt x="716768" y="200986"/>
                </a:cubicBezTo>
                <a:cubicBezTo>
                  <a:pt x="729751" y="210522"/>
                  <a:pt x="782269" y="139293"/>
                  <a:pt x="822838" y="105795"/>
                </a:cubicBezTo>
                <a:cubicBezTo>
                  <a:pt x="863407" y="72297"/>
                  <a:pt x="854110" y="63384"/>
                  <a:pt x="960181" y="0"/>
                </a:cubicBezTo>
                <a:cubicBezTo>
                  <a:pt x="954484" y="28486"/>
                  <a:pt x="919386" y="186689"/>
                  <a:pt x="943090" y="195776"/>
                </a:cubicBezTo>
                <a:cubicBezTo>
                  <a:pt x="966794" y="204863"/>
                  <a:pt x="857491" y="194471"/>
                  <a:pt x="1102408" y="54520"/>
                </a:cubicBezTo>
                <a:cubicBezTo>
                  <a:pt x="1099559" y="85854"/>
                  <a:pt x="1054569" y="152560"/>
                  <a:pt x="1093862" y="148523"/>
                </a:cubicBezTo>
                <a:cubicBezTo>
                  <a:pt x="1133155" y="144486"/>
                  <a:pt x="1241969" y="-65904"/>
                  <a:pt x="1338169" y="30300"/>
                </a:cubicBezTo>
                <a:cubicBezTo>
                  <a:pt x="1323926" y="81575"/>
                  <a:pt x="1191944" y="203804"/>
                  <a:pt x="1184908" y="229548"/>
                </a:cubicBezTo>
                <a:cubicBezTo>
                  <a:pt x="1177873" y="255292"/>
                  <a:pt x="1258353" y="206774"/>
                  <a:pt x="1295956" y="184762"/>
                </a:cubicBezTo>
                <a:cubicBezTo>
                  <a:pt x="1333559" y="162750"/>
                  <a:pt x="1399131" y="106023"/>
                  <a:pt x="1410526" y="97477"/>
                </a:cubicBezTo>
                <a:cubicBezTo>
                  <a:pt x="1424655" y="224646"/>
                  <a:pt x="1352786" y="218505"/>
                  <a:pt x="1373900" y="216342"/>
                </a:cubicBezTo>
                <a:cubicBezTo>
                  <a:pt x="1395014" y="214179"/>
                  <a:pt x="1522967" y="87348"/>
                  <a:pt x="1537210" y="84499"/>
                </a:cubicBezTo>
                <a:cubicBezTo>
                  <a:pt x="1557178" y="264205"/>
                  <a:pt x="1429102" y="202797"/>
                  <a:pt x="1720241" y="96928"/>
                </a:cubicBezTo>
                <a:cubicBezTo>
                  <a:pt x="1755453" y="84124"/>
                  <a:pt x="1871529" y="105794"/>
                  <a:pt x="1871529" y="10579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Kombinationstegning: figur 12">
            <a:extLst>
              <a:ext uri="{FF2B5EF4-FFF2-40B4-BE49-F238E27FC236}">
                <a16:creationId xmlns:a16="http://schemas.microsoft.com/office/drawing/2014/main" id="{1BBA1062-5A42-F817-8E55-8D55DE3A7250}"/>
              </a:ext>
            </a:extLst>
          </p:cNvPr>
          <p:cNvSpPr/>
          <p:nvPr/>
        </p:nvSpPr>
        <p:spPr>
          <a:xfrm>
            <a:off x="419457" y="3805905"/>
            <a:ext cx="1871529" cy="388775"/>
          </a:xfrm>
          <a:custGeom>
            <a:avLst/>
            <a:gdLst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1008404 w 1871529"/>
              <a:gd name="connsiteY14" fmla="*/ 85458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943090 w 1871529"/>
              <a:gd name="connsiteY14" fmla="*/ 192531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692209 w 1871529"/>
              <a:gd name="connsiteY12" fmla="*/ 105794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295956 w 1871529"/>
              <a:gd name="connsiteY19" fmla="*/ 18476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444239 w 1871529"/>
              <a:gd name="connsiteY21" fmla="*/ 174161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20241 w 1871529"/>
              <a:gd name="connsiteY23" fmla="*/ 96928 h 251073"/>
              <a:gd name="connsiteX24" fmla="*/ 1871529 w 1871529"/>
              <a:gd name="connsiteY24" fmla="*/ 105794 h 2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529" h="251073">
                <a:moveTo>
                  <a:pt x="0" y="251073"/>
                </a:moveTo>
                <a:cubicBezTo>
                  <a:pt x="11394" y="236830"/>
                  <a:pt x="18820" y="218176"/>
                  <a:pt x="34183" y="208344"/>
                </a:cubicBezTo>
                <a:cubicBezTo>
                  <a:pt x="155566" y="130659"/>
                  <a:pt x="169332" y="129110"/>
                  <a:pt x="264920" y="97249"/>
                </a:cubicBezTo>
                <a:cubicBezTo>
                  <a:pt x="84010" y="294604"/>
                  <a:pt x="290619" y="170077"/>
                  <a:pt x="313658" y="161821"/>
                </a:cubicBezTo>
                <a:cubicBezTo>
                  <a:pt x="336697" y="153565"/>
                  <a:pt x="363274" y="61953"/>
                  <a:pt x="403155" y="47710"/>
                </a:cubicBezTo>
                <a:cubicBezTo>
                  <a:pt x="400306" y="56256"/>
                  <a:pt x="509586" y="24655"/>
                  <a:pt x="495092" y="57124"/>
                </a:cubicBezTo>
                <a:cubicBezTo>
                  <a:pt x="480599" y="89594"/>
                  <a:pt x="321633" y="224643"/>
                  <a:pt x="316194" y="242527"/>
                </a:cubicBezTo>
                <a:cubicBezTo>
                  <a:pt x="310755" y="260411"/>
                  <a:pt x="421499" y="186241"/>
                  <a:pt x="462459" y="164427"/>
                </a:cubicBezTo>
                <a:lnTo>
                  <a:pt x="561957" y="111644"/>
                </a:lnTo>
                <a:cubicBezTo>
                  <a:pt x="475413" y="255884"/>
                  <a:pt x="534511" y="170824"/>
                  <a:pt x="565008" y="160313"/>
                </a:cubicBezTo>
                <a:cubicBezTo>
                  <a:pt x="595505" y="149802"/>
                  <a:pt x="705060" y="68519"/>
                  <a:pt x="744940" y="48579"/>
                </a:cubicBezTo>
                <a:cubicBezTo>
                  <a:pt x="722151" y="79913"/>
                  <a:pt x="703785" y="191450"/>
                  <a:pt x="716768" y="200986"/>
                </a:cubicBezTo>
                <a:cubicBezTo>
                  <a:pt x="729751" y="210522"/>
                  <a:pt x="782269" y="139293"/>
                  <a:pt x="822838" y="105795"/>
                </a:cubicBezTo>
                <a:cubicBezTo>
                  <a:pt x="863407" y="72297"/>
                  <a:pt x="854110" y="63384"/>
                  <a:pt x="960181" y="0"/>
                </a:cubicBezTo>
                <a:cubicBezTo>
                  <a:pt x="954484" y="28486"/>
                  <a:pt x="919386" y="186689"/>
                  <a:pt x="943090" y="195776"/>
                </a:cubicBezTo>
                <a:cubicBezTo>
                  <a:pt x="966794" y="204863"/>
                  <a:pt x="857491" y="194471"/>
                  <a:pt x="1102408" y="54520"/>
                </a:cubicBezTo>
                <a:cubicBezTo>
                  <a:pt x="1099559" y="85854"/>
                  <a:pt x="1054569" y="152560"/>
                  <a:pt x="1093862" y="148523"/>
                </a:cubicBezTo>
                <a:cubicBezTo>
                  <a:pt x="1133155" y="144486"/>
                  <a:pt x="1241969" y="-65904"/>
                  <a:pt x="1338169" y="30300"/>
                </a:cubicBezTo>
                <a:cubicBezTo>
                  <a:pt x="1323926" y="81575"/>
                  <a:pt x="1191944" y="203804"/>
                  <a:pt x="1184908" y="229548"/>
                </a:cubicBezTo>
                <a:cubicBezTo>
                  <a:pt x="1177873" y="255292"/>
                  <a:pt x="1258353" y="206774"/>
                  <a:pt x="1295956" y="184762"/>
                </a:cubicBezTo>
                <a:cubicBezTo>
                  <a:pt x="1333559" y="162750"/>
                  <a:pt x="1399131" y="106023"/>
                  <a:pt x="1410526" y="97477"/>
                </a:cubicBezTo>
                <a:cubicBezTo>
                  <a:pt x="1424655" y="224646"/>
                  <a:pt x="1352786" y="218505"/>
                  <a:pt x="1373900" y="216342"/>
                </a:cubicBezTo>
                <a:cubicBezTo>
                  <a:pt x="1395014" y="214179"/>
                  <a:pt x="1522967" y="87348"/>
                  <a:pt x="1537210" y="84499"/>
                </a:cubicBezTo>
                <a:cubicBezTo>
                  <a:pt x="1557178" y="264205"/>
                  <a:pt x="1429102" y="202797"/>
                  <a:pt x="1720241" y="96928"/>
                </a:cubicBezTo>
                <a:cubicBezTo>
                  <a:pt x="1755453" y="84124"/>
                  <a:pt x="1871529" y="105794"/>
                  <a:pt x="1871529" y="10579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Kombinationstegning: figur 14">
            <a:extLst>
              <a:ext uri="{FF2B5EF4-FFF2-40B4-BE49-F238E27FC236}">
                <a16:creationId xmlns:a16="http://schemas.microsoft.com/office/drawing/2014/main" id="{CF72B394-3AFC-2E4E-B62D-3407EA8F64BA}"/>
              </a:ext>
            </a:extLst>
          </p:cNvPr>
          <p:cNvSpPr/>
          <p:nvPr/>
        </p:nvSpPr>
        <p:spPr>
          <a:xfrm>
            <a:off x="495657" y="4586415"/>
            <a:ext cx="1871529" cy="388775"/>
          </a:xfrm>
          <a:custGeom>
            <a:avLst/>
            <a:gdLst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1008404 w 1871529"/>
              <a:gd name="connsiteY14" fmla="*/ 85458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943090 w 1871529"/>
              <a:gd name="connsiteY14" fmla="*/ 192531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692209 w 1871529"/>
              <a:gd name="connsiteY12" fmla="*/ 105794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295956 w 1871529"/>
              <a:gd name="connsiteY19" fmla="*/ 18476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444239 w 1871529"/>
              <a:gd name="connsiteY21" fmla="*/ 174161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20241 w 1871529"/>
              <a:gd name="connsiteY23" fmla="*/ 96928 h 251073"/>
              <a:gd name="connsiteX24" fmla="*/ 1871529 w 1871529"/>
              <a:gd name="connsiteY24" fmla="*/ 105794 h 2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529" h="251073">
                <a:moveTo>
                  <a:pt x="0" y="251073"/>
                </a:moveTo>
                <a:cubicBezTo>
                  <a:pt x="11394" y="236830"/>
                  <a:pt x="18820" y="218176"/>
                  <a:pt x="34183" y="208344"/>
                </a:cubicBezTo>
                <a:cubicBezTo>
                  <a:pt x="155566" y="130659"/>
                  <a:pt x="169332" y="129110"/>
                  <a:pt x="264920" y="97249"/>
                </a:cubicBezTo>
                <a:cubicBezTo>
                  <a:pt x="84010" y="294604"/>
                  <a:pt x="290619" y="170077"/>
                  <a:pt x="313658" y="161821"/>
                </a:cubicBezTo>
                <a:cubicBezTo>
                  <a:pt x="336697" y="153565"/>
                  <a:pt x="363274" y="61953"/>
                  <a:pt x="403155" y="47710"/>
                </a:cubicBezTo>
                <a:cubicBezTo>
                  <a:pt x="400306" y="56256"/>
                  <a:pt x="509586" y="24655"/>
                  <a:pt x="495092" y="57124"/>
                </a:cubicBezTo>
                <a:cubicBezTo>
                  <a:pt x="480599" y="89594"/>
                  <a:pt x="321633" y="224643"/>
                  <a:pt x="316194" y="242527"/>
                </a:cubicBezTo>
                <a:cubicBezTo>
                  <a:pt x="310755" y="260411"/>
                  <a:pt x="421499" y="186241"/>
                  <a:pt x="462459" y="164427"/>
                </a:cubicBezTo>
                <a:lnTo>
                  <a:pt x="561957" y="111644"/>
                </a:lnTo>
                <a:cubicBezTo>
                  <a:pt x="475413" y="255884"/>
                  <a:pt x="534511" y="170824"/>
                  <a:pt x="565008" y="160313"/>
                </a:cubicBezTo>
                <a:cubicBezTo>
                  <a:pt x="595505" y="149802"/>
                  <a:pt x="705060" y="68519"/>
                  <a:pt x="744940" y="48579"/>
                </a:cubicBezTo>
                <a:cubicBezTo>
                  <a:pt x="722151" y="79913"/>
                  <a:pt x="703785" y="191450"/>
                  <a:pt x="716768" y="200986"/>
                </a:cubicBezTo>
                <a:cubicBezTo>
                  <a:pt x="729751" y="210522"/>
                  <a:pt x="782269" y="139293"/>
                  <a:pt x="822838" y="105795"/>
                </a:cubicBezTo>
                <a:cubicBezTo>
                  <a:pt x="863407" y="72297"/>
                  <a:pt x="854110" y="63384"/>
                  <a:pt x="960181" y="0"/>
                </a:cubicBezTo>
                <a:cubicBezTo>
                  <a:pt x="954484" y="28486"/>
                  <a:pt x="919386" y="186689"/>
                  <a:pt x="943090" y="195776"/>
                </a:cubicBezTo>
                <a:cubicBezTo>
                  <a:pt x="966794" y="204863"/>
                  <a:pt x="857491" y="194471"/>
                  <a:pt x="1102408" y="54520"/>
                </a:cubicBezTo>
                <a:cubicBezTo>
                  <a:pt x="1099559" y="85854"/>
                  <a:pt x="1054569" y="152560"/>
                  <a:pt x="1093862" y="148523"/>
                </a:cubicBezTo>
                <a:cubicBezTo>
                  <a:pt x="1133155" y="144486"/>
                  <a:pt x="1241969" y="-65904"/>
                  <a:pt x="1338169" y="30300"/>
                </a:cubicBezTo>
                <a:cubicBezTo>
                  <a:pt x="1323926" y="81575"/>
                  <a:pt x="1191944" y="203804"/>
                  <a:pt x="1184908" y="229548"/>
                </a:cubicBezTo>
                <a:cubicBezTo>
                  <a:pt x="1177873" y="255292"/>
                  <a:pt x="1258353" y="206774"/>
                  <a:pt x="1295956" y="184762"/>
                </a:cubicBezTo>
                <a:cubicBezTo>
                  <a:pt x="1333559" y="162750"/>
                  <a:pt x="1399131" y="106023"/>
                  <a:pt x="1410526" y="97477"/>
                </a:cubicBezTo>
                <a:cubicBezTo>
                  <a:pt x="1424655" y="224646"/>
                  <a:pt x="1352786" y="218505"/>
                  <a:pt x="1373900" y="216342"/>
                </a:cubicBezTo>
                <a:cubicBezTo>
                  <a:pt x="1395014" y="214179"/>
                  <a:pt x="1522967" y="87348"/>
                  <a:pt x="1537210" y="84499"/>
                </a:cubicBezTo>
                <a:cubicBezTo>
                  <a:pt x="1557178" y="264205"/>
                  <a:pt x="1429102" y="202797"/>
                  <a:pt x="1720241" y="96928"/>
                </a:cubicBezTo>
                <a:cubicBezTo>
                  <a:pt x="1755453" y="84124"/>
                  <a:pt x="1871529" y="105794"/>
                  <a:pt x="1871529" y="10579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9AAD8F-C104-AD57-7503-DF10A775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3A9C-1345-9F4B-8C2E-BADEBAD04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20" y="2044878"/>
            <a:ext cx="4276932" cy="1384123"/>
          </a:xfrm>
        </p:spPr>
        <p:txBody>
          <a:bodyPr anchor="t"/>
          <a:lstStyle/>
          <a:p>
            <a:r>
              <a:rPr lang="da-DK" sz="2800"/>
              <a:t>Hvad er forskellen på elev og studerende?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B97F6C1-17E3-3396-5320-7222A7024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520" y="3301356"/>
            <a:ext cx="3670404" cy="939404"/>
          </a:xfrm>
        </p:spPr>
        <p:txBody>
          <a:bodyPr/>
          <a:lstStyle/>
          <a:p>
            <a:endParaRPr lang="da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5FDE8-14C5-9993-DF7D-7E1BD09F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95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F647284-8ED0-975A-B7BE-472008C5FF02}"/>
              </a:ext>
            </a:extLst>
          </p:cNvPr>
          <p:cNvSpPr txBox="1">
            <a:spLocks/>
          </p:cNvSpPr>
          <p:nvPr/>
        </p:nvSpPr>
        <p:spPr>
          <a:xfrm>
            <a:off x="630000" y="1393650"/>
            <a:ext cx="7887600" cy="396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studerende er selv ansvarlige for at lære</a:t>
            </a:r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E4D81CC6-B450-5C4F-6816-ACB63106509B}"/>
              </a:ext>
            </a:extLst>
          </p:cNvPr>
          <p:cNvSpPr txBox="1">
            <a:spLocks/>
          </p:cNvSpPr>
          <p:nvPr/>
        </p:nvSpPr>
        <p:spPr>
          <a:xfrm>
            <a:off x="628650" y="1954110"/>
            <a:ext cx="7888950" cy="329182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400"/>
              <a:t>Underviserens opgave:</a:t>
            </a:r>
          </a:p>
          <a:p>
            <a:r>
              <a:rPr lang="da-DK" sz="2400"/>
              <a:t>	At facilitere læring – stille muligheder til rådighed, og 	svare på spørgsmål fra studerende.</a:t>
            </a:r>
          </a:p>
          <a:p>
            <a:endParaRPr lang="da-DK" sz="2400"/>
          </a:p>
          <a:p>
            <a:r>
              <a:rPr lang="da-DK" sz="2400"/>
              <a:t>Studerendes opgave:</a:t>
            </a:r>
          </a:p>
          <a:p>
            <a:r>
              <a:rPr lang="da-DK" sz="2400"/>
              <a:t>	At tage ansvar og aktivt vælge at ville lære – ved at 	deltage i undervisningen og lave øvelser og opgaver. 	Og at stille spørgsmål!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589525-FEDB-237C-A229-E30E8CA4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F647284-8ED0-975A-B7BE-472008C5FF02}"/>
              </a:ext>
            </a:extLst>
          </p:cNvPr>
          <p:cNvSpPr txBox="1">
            <a:spLocks/>
          </p:cNvSpPr>
          <p:nvPr/>
        </p:nvSpPr>
        <p:spPr>
          <a:xfrm>
            <a:off x="630000" y="1393650"/>
            <a:ext cx="7887600" cy="396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krav om studieaktivitet</a:t>
            </a:r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E4D81CC6-B450-5C4F-6816-ACB63106509B}"/>
              </a:ext>
            </a:extLst>
          </p:cNvPr>
          <p:cNvSpPr txBox="1">
            <a:spLocks/>
          </p:cNvSpPr>
          <p:nvPr/>
        </p:nvSpPr>
        <p:spPr>
          <a:xfrm>
            <a:off x="628649" y="1954110"/>
            <a:ext cx="7682068" cy="329182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400" dirty="0"/>
              <a:t>Der er ikke krav om fremmøde eller afleveringer – der er/er ikke registrering af fravær eller trusler om eksamen i fuld pensum.</a:t>
            </a:r>
          </a:p>
          <a:p>
            <a:endParaRPr lang="da-DK" sz="2400" dirty="0"/>
          </a:p>
          <a:p>
            <a:r>
              <a:rPr lang="da-DK" sz="2400" dirty="0"/>
              <a:t>Men det er dumt at blive væk og ikke lave noget – for så lærer man ingenting. Der er dog obligatoriske opgaver hvor deltagelse er en forudsætning for at kunne deltage i eksamenen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26AE77-B2FC-24C3-32F4-7A66A3F6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8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F647284-8ED0-975A-B7BE-472008C5FF02}"/>
              </a:ext>
            </a:extLst>
          </p:cNvPr>
          <p:cNvSpPr txBox="1">
            <a:spLocks/>
          </p:cNvSpPr>
          <p:nvPr/>
        </p:nvSpPr>
        <p:spPr>
          <a:xfrm>
            <a:off x="630000" y="1393650"/>
            <a:ext cx="7887600" cy="396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Krav om studieaktivitet</a:t>
            </a:r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E4D81CC6-B450-5C4F-6816-ACB63106509B}"/>
              </a:ext>
            </a:extLst>
          </p:cNvPr>
          <p:cNvSpPr txBox="1">
            <a:spLocks/>
          </p:cNvSpPr>
          <p:nvPr/>
        </p:nvSpPr>
        <p:spPr>
          <a:xfrm>
            <a:off x="627299" y="2248504"/>
            <a:ext cx="7888950" cy="163896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11500" dirty="0">
                <a:latin typeface="Arial Black" panose="020B0A04020102020204" pitchFamily="34" charset="0"/>
              </a:rPr>
              <a:t>43 timer</a:t>
            </a: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82F54B6F-B448-908F-512A-CF91921F685D}"/>
              </a:ext>
            </a:extLst>
          </p:cNvPr>
          <p:cNvSpPr txBox="1">
            <a:spLocks/>
          </p:cNvSpPr>
          <p:nvPr/>
        </p:nvSpPr>
        <p:spPr>
          <a:xfrm>
            <a:off x="627300" y="3895991"/>
            <a:ext cx="7888951" cy="588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2800"/>
              <a:t>forventet gennemsnitlig studietid pr. uge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650AE08-C645-7427-B21A-0956E57F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98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D5CF-6308-1F25-AB1B-C8E686377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AB7AD0C-645A-03CD-38A0-FFD0ECF36D4C}"/>
              </a:ext>
            </a:extLst>
          </p:cNvPr>
          <p:cNvSpPr txBox="1">
            <a:spLocks/>
          </p:cNvSpPr>
          <p:nvPr/>
        </p:nvSpPr>
        <p:spPr>
          <a:xfrm>
            <a:off x="1788639" y="1168734"/>
            <a:ext cx="5566721" cy="244995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2800" dirty="0">
                <a:latin typeface="Arial Black" panose="020B0A04020102020204" pitchFamily="34" charset="0"/>
              </a:rPr>
              <a:t>Hvad er læring?</a:t>
            </a:r>
          </a:p>
          <a:p>
            <a:pPr algn="ctr"/>
            <a:endParaRPr lang="da-DK" sz="2800" dirty="0">
              <a:latin typeface="Arial Black" panose="020B0A04020102020204" pitchFamily="34" charset="0"/>
            </a:endParaRPr>
          </a:p>
          <a:p>
            <a:pPr algn="ctr"/>
            <a:r>
              <a:rPr lang="da-DK" sz="2400" dirty="0">
                <a:latin typeface="Arial Black" panose="020B0A04020102020204" pitchFamily="34" charset="0"/>
              </a:rPr>
              <a:t>Og hvordan opstår god læring?</a:t>
            </a:r>
          </a:p>
        </p:txBody>
      </p:sp>
    </p:spTree>
    <p:extLst>
      <p:ext uri="{BB962C8B-B14F-4D97-AF65-F5344CB8AC3E}">
        <p14:creationId xmlns:p14="http://schemas.microsoft.com/office/powerpoint/2010/main" val="54648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5E4334D-DDD0-079A-88C5-9C03C186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3</a:t>
            </a:fld>
            <a:endParaRPr lang="da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B66C29-1794-9D38-D240-4E2B1BBB655E}"/>
              </a:ext>
            </a:extLst>
          </p:cNvPr>
          <p:cNvSpPr txBox="1">
            <a:spLocks/>
          </p:cNvSpPr>
          <p:nvPr/>
        </p:nvSpPr>
        <p:spPr>
          <a:xfrm>
            <a:off x="3256453" y="476672"/>
            <a:ext cx="6239544" cy="51125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 dirty="0">
                <a:latin typeface="Times New Roman" pitchFamily="18" charset="0"/>
                <a:cs typeface="Times New Roman" pitchFamily="18" charset="0"/>
              </a:rPr>
              <a:t>Uddannelse:</a:t>
            </a:r>
            <a:endParaRPr lang="da-DK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Europæisk Etnologi, Kunst –og Designhistorie</a:t>
            </a:r>
          </a:p>
          <a:p>
            <a:endParaRPr lang="da-DK" dirty="0">
              <a:latin typeface="Times New Roman" pitchFamily="18" charset="0"/>
              <a:cs typeface="Times New Roman" pitchFamily="18" charset="0"/>
            </a:endParaRPr>
          </a:p>
          <a:p>
            <a:r>
              <a:rPr lang="da-DK" sz="2000" b="1" dirty="0">
                <a:latin typeface="Times New Roman" pitchFamily="18" charset="0"/>
                <a:cs typeface="Times New Roman" pitchFamily="18" charset="0"/>
              </a:rPr>
              <a:t>Baggrund: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Ekstern lektor ved ITU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Softwareudvikler ved LEGO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Underviser ved Hack </a:t>
            </a:r>
            <a:r>
              <a:rPr lang="da-DK" sz="1900" dirty="0" err="1"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 Future CPH</a:t>
            </a:r>
          </a:p>
          <a:p>
            <a:endParaRPr lang="da-DK" dirty="0"/>
          </a:p>
          <a:p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 dirty="0">
                <a:latin typeface="Times New Roman" pitchFamily="18" charset="0"/>
                <a:cs typeface="Times New Roman" pitchFamily="18" charset="0"/>
              </a:rPr>
              <a:t>Underviser i programmering</a:t>
            </a:r>
          </a:p>
          <a:p>
            <a:endParaRPr lang="da-DK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Interesser: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 dirty="0">
                <a:latin typeface="Times New Roman" pitchFamily="18" charset="0"/>
                <a:cs typeface="Times New Roman" pitchFamily="18" charset="0"/>
              </a:rPr>
              <a:t>Strik (en anden slags kode)</a:t>
            </a:r>
          </a:p>
          <a:p>
            <a:pPr marL="285750" indent="-285750">
              <a:buFont typeface="Arial" pitchFamily="34" charset="0"/>
              <a:buChar char="•"/>
            </a:pPr>
            <a:endParaRPr lang="da-DK" sz="2000" dirty="0">
              <a:latin typeface="Times New Roman" pitchFamily="18" charset="0"/>
              <a:cs typeface="Times New Roman" pitchFamily="18" charset="0"/>
            </a:endParaRPr>
          </a:p>
          <a:p>
            <a:endParaRPr lang="da-DK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4E3E69-BF84-1409-79FA-9FAC9095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75" y="2257443"/>
            <a:ext cx="2962672" cy="1143000"/>
          </a:xfrm>
        </p:spPr>
        <p:txBody>
          <a:bodyPr>
            <a:normAutofit/>
          </a:bodyPr>
          <a:lstStyle/>
          <a:p>
            <a:r>
              <a:rPr lang="da-DK" sz="1600" dirty="0">
                <a:latin typeface="Imprint MT Shadow" pitchFamily="82" charset="0"/>
                <a:cs typeface="Times New Roman" pitchFamily="18" charset="0"/>
              </a:rPr>
              <a:t>NYNNE JUST </a:t>
            </a:r>
            <a:r>
              <a:rPr lang="da-DK" sz="1600" dirty="0" err="1">
                <a:latin typeface="Imprint MT Shadow" pitchFamily="82" charset="0"/>
                <a:cs typeface="Times New Roman" pitchFamily="18" charset="0"/>
              </a:rPr>
              <a:t>ChristOFFERSEN</a:t>
            </a:r>
            <a:br>
              <a:rPr lang="da-DK" sz="2000" dirty="0">
                <a:latin typeface="Imprint MT Shadow" pitchFamily="82" charset="0"/>
                <a:cs typeface="Times New Roman" pitchFamily="18" charset="0"/>
              </a:rPr>
            </a:br>
            <a:r>
              <a:rPr lang="da-DK" sz="1200" i="1" dirty="0">
                <a:latin typeface="Times New Roman" pitchFamily="18" charset="0"/>
                <a:cs typeface="Times New Roman" pitchFamily="18" charset="0"/>
              </a:rPr>
              <a:t>Underviser</a:t>
            </a:r>
            <a:br>
              <a:rPr lang="da-DK" sz="1800" i="1" dirty="0">
                <a:latin typeface="Times New Roman" pitchFamily="18" charset="0"/>
                <a:cs typeface="Times New Roman" pitchFamily="18" charset="0"/>
              </a:rPr>
            </a:br>
            <a:endParaRPr lang="da-DK" sz="1800" i="1" dirty="0">
              <a:latin typeface="Imprint MT Shadow" pitchFamily="82" charset="0"/>
              <a:cs typeface="Times New Roman" pitchFamily="18" charset="0"/>
            </a:endParaRPr>
          </a:p>
        </p:txBody>
      </p:sp>
      <p:pic>
        <p:nvPicPr>
          <p:cNvPr id="3" name="Picture 2" descr="A person with a bun in her hair&#10;&#10;AI-generated content may be incorrect.">
            <a:extLst>
              <a:ext uri="{FF2B5EF4-FFF2-40B4-BE49-F238E27FC236}">
                <a16:creationId xmlns:a16="http://schemas.microsoft.com/office/drawing/2014/main" id="{6BE128EE-B33B-2764-1918-51748D2FC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54" y="545235"/>
            <a:ext cx="1363309" cy="13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7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18B30-A1F9-114D-B0F6-A71D0982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AB4FB5-4E9D-CFF0-3461-6AF75AB6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A6C0CE66-9A5C-B8BB-F134-734DB325C59D}"/>
              </a:ext>
            </a:extLst>
          </p:cNvPr>
          <p:cNvSpPr/>
          <p:nvPr/>
        </p:nvSpPr>
        <p:spPr>
          <a:xfrm>
            <a:off x="262648" y="301557"/>
            <a:ext cx="8704000" cy="574927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632E99E-1EF8-F4C9-1C0D-68135A92B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75D2F8F1-895E-AE8B-9C64-7A15CDDAB238}"/>
              </a:ext>
            </a:extLst>
          </p:cNvPr>
          <p:cNvGrpSpPr/>
          <p:nvPr/>
        </p:nvGrpSpPr>
        <p:grpSpPr>
          <a:xfrm>
            <a:off x="0" y="0"/>
            <a:ext cx="5374005" cy="6858000"/>
            <a:chOff x="0" y="0"/>
            <a:chExt cx="5374005" cy="6858000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D006616B-A244-F68B-CAAC-26F2EB66314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94376" cy="6857999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5F7DE92A-9561-AF35-9B4A-20D8F990BAD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2208" y="0"/>
              <a:ext cx="661415" cy="6857999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FDC06C7A-08EA-C384-9AEA-9980157B6B6C}"/>
              </a:ext>
            </a:extLst>
          </p:cNvPr>
          <p:cNvSpPr txBox="1"/>
          <p:nvPr/>
        </p:nvSpPr>
        <p:spPr>
          <a:xfrm>
            <a:off x="8061722" y="6241796"/>
            <a:ext cx="3785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6AA84F"/>
                </a:solidFill>
                <a:latin typeface="Calibri"/>
                <a:cs typeface="Calibri"/>
              </a:rPr>
              <a:t>Dewey,</a:t>
            </a: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AA84F"/>
                </a:solidFill>
                <a:latin typeface="Calibri"/>
                <a:cs typeface="Calibri"/>
              </a:rPr>
              <a:t>J</a:t>
            </a:r>
            <a:r>
              <a:rPr sz="2400" spc="-4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AA84F"/>
                </a:solidFill>
                <a:latin typeface="Calibri"/>
                <a:cs typeface="Calibri"/>
              </a:rPr>
              <a:t>"How</a:t>
            </a:r>
            <a:r>
              <a:rPr sz="2400" spc="-4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AA84F"/>
                </a:solidFill>
                <a:latin typeface="Calibri"/>
                <a:cs typeface="Calibri"/>
              </a:rPr>
              <a:t>we</a:t>
            </a:r>
            <a:r>
              <a:rPr sz="24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AA84F"/>
                </a:solidFill>
                <a:latin typeface="Calibri"/>
                <a:cs typeface="Calibri"/>
              </a:rPr>
              <a:t>think"</a:t>
            </a:r>
            <a:r>
              <a:rPr sz="2400" spc="-3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6AA84F"/>
                </a:solidFill>
                <a:latin typeface="Calibri"/>
                <a:cs typeface="Calibri"/>
              </a:rPr>
              <a:t>1910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ABC456EC-457B-3AB6-E8A3-E1EB537448AA}"/>
              </a:ext>
            </a:extLst>
          </p:cNvPr>
          <p:cNvSpPr txBox="1"/>
          <p:nvPr/>
        </p:nvSpPr>
        <p:spPr>
          <a:xfrm>
            <a:off x="4517373" y="810259"/>
            <a:ext cx="6767830" cy="295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4800" spc="625" dirty="0">
                <a:solidFill>
                  <a:srgbClr val="FFFFFF"/>
                </a:solidFill>
                <a:latin typeface="Cambria"/>
                <a:cs typeface="Cambria"/>
              </a:rPr>
              <a:t>“We</a:t>
            </a:r>
            <a:r>
              <a:rPr sz="4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315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4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380" dirty="0">
                <a:solidFill>
                  <a:srgbClr val="FFFFFF"/>
                </a:solidFill>
                <a:latin typeface="Cambria"/>
                <a:cs typeface="Cambria"/>
              </a:rPr>
              <a:t>not</a:t>
            </a:r>
            <a:r>
              <a:rPr sz="4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305" dirty="0">
                <a:solidFill>
                  <a:srgbClr val="FFFFFF"/>
                </a:solidFill>
                <a:latin typeface="Cambria"/>
                <a:cs typeface="Cambria"/>
              </a:rPr>
              <a:t>learn</a:t>
            </a:r>
            <a:r>
              <a:rPr sz="4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420" dirty="0">
                <a:solidFill>
                  <a:srgbClr val="FFFFFF"/>
                </a:solidFill>
                <a:latin typeface="Cambria"/>
                <a:cs typeface="Cambria"/>
              </a:rPr>
              <a:t>from </a:t>
            </a:r>
            <a:r>
              <a:rPr sz="4800" spc="305" dirty="0">
                <a:solidFill>
                  <a:srgbClr val="FFFFFF"/>
                </a:solidFill>
                <a:latin typeface="Cambria"/>
                <a:cs typeface="Cambria"/>
              </a:rPr>
              <a:t>experience...</a:t>
            </a:r>
            <a:r>
              <a:rPr sz="4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275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4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295" dirty="0">
                <a:solidFill>
                  <a:srgbClr val="FFFFFF"/>
                </a:solidFill>
                <a:latin typeface="Cambria"/>
                <a:cs typeface="Cambria"/>
              </a:rPr>
              <a:t>learn </a:t>
            </a:r>
            <a:r>
              <a:rPr sz="4800" spc="44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4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335" dirty="0">
                <a:solidFill>
                  <a:srgbClr val="FFFFFF"/>
                </a:solidFill>
                <a:latin typeface="Cambria"/>
                <a:cs typeface="Cambria"/>
              </a:rPr>
              <a:t>reflecting</a:t>
            </a:r>
            <a:r>
              <a:rPr sz="4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spc="385" dirty="0">
                <a:solidFill>
                  <a:srgbClr val="FFFFFF"/>
                </a:solidFill>
                <a:latin typeface="Cambria"/>
                <a:cs typeface="Cambria"/>
              </a:rPr>
              <a:t>on </a:t>
            </a:r>
            <a:r>
              <a:rPr sz="4800" spc="380" dirty="0">
                <a:solidFill>
                  <a:srgbClr val="FFFFFF"/>
                </a:solidFill>
                <a:latin typeface="Cambria"/>
                <a:cs typeface="Cambria"/>
              </a:rPr>
              <a:t>experience.”</a:t>
            </a:r>
            <a:endParaRPr sz="4800" dirty="0">
              <a:latin typeface="Cambria"/>
              <a:cs typeface="Cambria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EEB05CD-8898-BEC3-808E-502E11B2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" y="-6624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3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442864B-6168-EC69-C373-DF4CE055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31</a:t>
            </a:fld>
            <a:endParaRPr lang="da-DK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BBB773DD-1E26-DB44-11F7-E94883CE461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88" y="943860"/>
            <a:ext cx="8888712" cy="4970280"/>
          </a:xfrm>
          <a:prstGeom prst="rect">
            <a:avLst/>
          </a:prstGeom>
        </p:spPr>
      </p:pic>
      <p:sp>
        <p:nvSpPr>
          <p:cNvPr id="42" name="object 37">
            <a:extLst>
              <a:ext uri="{FF2B5EF4-FFF2-40B4-BE49-F238E27FC236}">
                <a16:creationId xmlns:a16="http://schemas.microsoft.com/office/drawing/2014/main" id="{700A9CBD-D401-742D-7221-2C405D1E4636}"/>
              </a:ext>
            </a:extLst>
          </p:cNvPr>
          <p:cNvSpPr txBox="1"/>
          <p:nvPr/>
        </p:nvSpPr>
        <p:spPr>
          <a:xfrm>
            <a:off x="863889" y="2462302"/>
            <a:ext cx="6341938" cy="1405898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595"/>
              </a:spcBef>
            </a:pP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Når</a:t>
            </a:r>
            <a:r>
              <a:rPr sz="2400" spc="-4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man</a:t>
            </a:r>
            <a:r>
              <a:rPr sz="2400" spc="-3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ved</a:t>
            </a:r>
            <a:r>
              <a:rPr sz="2400" spc="-3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et</a:t>
            </a:r>
            <a:r>
              <a:rPr sz="2400" spc="-3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uheld</a:t>
            </a:r>
            <a:r>
              <a:rPr sz="2400" spc="-3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træder</a:t>
            </a:r>
            <a:r>
              <a:rPr sz="2400" spc="-3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i</a:t>
            </a:r>
            <a:r>
              <a:rPr sz="2400" spc="-3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en</a:t>
            </a:r>
            <a:r>
              <a:rPr sz="2400" spc="-3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DEDED"/>
                </a:solidFill>
                <a:latin typeface="Calibri"/>
                <a:cs typeface="Calibri"/>
              </a:rPr>
              <a:t>vandpyt,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oplever</a:t>
            </a:r>
            <a:r>
              <a:rPr sz="2400" spc="-8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man</a:t>
            </a:r>
            <a:r>
              <a:rPr sz="2400" spc="-8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en</a:t>
            </a:r>
            <a:r>
              <a:rPr sz="2400" spc="-7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irritation,</a:t>
            </a:r>
            <a:r>
              <a:rPr sz="2400" spc="-8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noget</a:t>
            </a:r>
            <a:r>
              <a:rPr sz="2400" spc="-8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uventet</a:t>
            </a:r>
            <a:r>
              <a:rPr sz="2400" spc="-8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EDEDED"/>
                </a:solidFill>
                <a:latin typeface="Calibri"/>
                <a:cs typeface="Calibri"/>
              </a:rPr>
              <a:t>og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uplanlagt,</a:t>
            </a:r>
            <a:r>
              <a:rPr sz="2400" spc="-8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og</a:t>
            </a:r>
            <a:r>
              <a:rPr sz="2400" spc="-6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man</a:t>
            </a:r>
            <a:r>
              <a:rPr sz="2400" spc="-7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begynder</a:t>
            </a:r>
            <a:r>
              <a:rPr sz="2400" spc="-7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at</a:t>
            </a:r>
            <a:r>
              <a:rPr sz="2400" spc="-7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tænke</a:t>
            </a:r>
            <a:r>
              <a:rPr sz="2400" spc="-7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EDEDED"/>
                </a:solidFill>
                <a:latin typeface="Calibri"/>
                <a:cs typeface="Calibri"/>
              </a:rPr>
              <a:t>over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hvordan</a:t>
            </a:r>
            <a:r>
              <a:rPr sz="2400" spc="-9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man</a:t>
            </a:r>
            <a:r>
              <a:rPr sz="2400" spc="-8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kan</a:t>
            </a:r>
            <a:r>
              <a:rPr sz="2400" spc="-8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undgå</a:t>
            </a:r>
            <a:r>
              <a:rPr sz="2400" spc="-9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det</a:t>
            </a:r>
            <a:r>
              <a:rPr sz="2400" spc="-85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DEDED"/>
                </a:solidFill>
                <a:latin typeface="Calibri"/>
                <a:cs typeface="Calibri"/>
              </a:rPr>
              <a:t>fremover</a:t>
            </a:r>
            <a:r>
              <a:rPr sz="2400" spc="-80" dirty="0">
                <a:solidFill>
                  <a:srgbClr val="EDEDED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EDEDED"/>
                </a:solidFill>
                <a:latin typeface="Calibri"/>
                <a:cs typeface="Calibri"/>
              </a:rPr>
              <a:t>…</a:t>
            </a:r>
            <a:endParaRPr sz="2400" dirty="0">
              <a:solidFill>
                <a:srgbClr val="EDEDED"/>
              </a:solidFill>
              <a:latin typeface="Calibri"/>
              <a:cs typeface="Calibri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0C43E3C9-A635-B7A9-957E-BE178F0C2A89}"/>
              </a:ext>
            </a:extLst>
          </p:cNvPr>
          <p:cNvSpPr txBox="1">
            <a:spLocks/>
          </p:cNvSpPr>
          <p:nvPr/>
        </p:nvSpPr>
        <p:spPr>
          <a:xfrm>
            <a:off x="774890" y="305357"/>
            <a:ext cx="5175555" cy="446917"/>
          </a:xfrm>
          <a:prstGeom prst="rect">
            <a:avLst/>
          </a:prstGeom>
        </p:spPr>
        <p:txBody>
          <a:bodyPr vert="horz" wrap="square" lIns="0" tIns="15875" rIns="0" bIns="0" rtlCol="0" anchor="b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da-DK" sz="2800" dirty="0">
                <a:solidFill>
                  <a:srgbClr val="002060"/>
                </a:solidFill>
              </a:rPr>
              <a:t>Deweys</a:t>
            </a:r>
            <a:r>
              <a:rPr lang="da-DK" sz="2800" spc="220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klassiske</a:t>
            </a:r>
            <a:r>
              <a:rPr lang="da-DK" sz="2800" spc="229" dirty="0">
                <a:solidFill>
                  <a:srgbClr val="002060"/>
                </a:solidFill>
              </a:rPr>
              <a:t> </a:t>
            </a:r>
            <a:r>
              <a:rPr lang="da-DK" sz="2800" spc="-10" dirty="0">
                <a:solidFill>
                  <a:srgbClr val="002060"/>
                </a:solidFill>
              </a:rPr>
              <a:t>eksempel</a:t>
            </a:r>
            <a:endParaRPr lang="da-DK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398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8C4B2-D2E7-5CFC-BD6A-BEA6081D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4BD36-BE5A-2E16-3936-67E6E194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52CC1A8-7056-C939-EE00-8BED2217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5B65B240-96F8-28EA-6ED7-541F3E3377C4}"/>
              </a:ext>
            </a:extLst>
          </p:cNvPr>
          <p:cNvSpPr txBox="1">
            <a:spLocks/>
          </p:cNvSpPr>
          <p:nvPr/>
        </p:nvSpPr>
        <p:spPr>
          <a:xfrm>
            <a:off x="1133214" y="617477"/>
            <a:ext cx="2743200" cy="152862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89700"/>
              </a:lnSpc>
              <a:spcBef>
                <a:spcPts val="640"/>
              </a:spcBef>
            </a:pPr>
            <a:r>
              <a:rPr lang="da-DK" sz="2000" dirty="0">
                <a:solidFill>
                  <a:srgbClr val="000000"/>
                </a:solidFill>
              </a:rPr>
              <a:t>Når</a:t>
            </a:r>
            <a:r>
              <a:rPr lang="da-DK" sz="2000" spc="5" dirty="0">
                <a:solidFill>
                  <a:srgbClr val="000000"/>
                </a:solidFill>
              </a:rPr>
              <a:t> </a:t>
            </a:r>
            <a:r>
              <a:rPr lang="da-DK" sz="2000" spc="-10" dirty="0">
                <a:solidFill>
                  <a:srgbClr val="000000"/>
                </a:solidFill>
              </a:rPr>
              <a:t>hjernen </a:t>
            </a:r>
            <a:r>
              <a:rPr lang="da-DK" sz="2000" dirty="0">
                <a:solidFill>
                  <a:srgbClr val="000000"/>
                </a:solidFill>
              </a:rPr>
              <a:t>skal</a:t>
            </a:r>
            <a:r>
              <a:rPr lang="da-DK" sz="2000" spc="-95" dirty="0">
                <a:solidFill>
                  <a:srgbClr val="000000"/>
                </a:solidFill>
              </a:rPr>
              <a:t> </a:t>
            </a:r>
            <a:r>
              <a:rPr lang="da-DK" sz="2000" spc="-10" dirty="0">
                <a:solidFill>
                  <a:srgbClr val="000000"/>
                </a:solidFill>
              </a:rPr>
              <a:t>skabe </a:t>
            </a:r>
            <a:r>
              <a:rPr lang="da-DK" sz="2000" dirty="0">
                <a:solidFill>
                  <a:srgbClr val="000000"/>
                </a:solidFill>
              </a:rPr>
              <a:t>helt</a:t>
            </a:r>
            <a:r>
              <a:rPr lang="da-DK" sz="2000" spc="10" dirty="0">
                <a:solidFill>
                  <a:srgbClr val="000000"/>
                </a:solidFill>
              </a:rPr>
              <a:t> </a:t>
            </a:r>
            <a:r>
              <a:rPr lang="da-DK" sz="2000" spc="-25" dirty="0">
                <a:solidFill>
                  <a:srgbClr val="000000"/>
                </a:solidFill>
              </a:rPr>
              <a:t>nye </a:t>
            </a:r>
            <a:r>
              <a:rPr lang="da-DK" sz="2000" spc="-20" dirty="0">
                <a:solidFill>
                  <a:srgbClr val="000000"/>
                </a:solidFill>
              </a:rPr>
              <a:t>forbindelser</a:t>
            </a:r>
            <a:endParaRPr lang="da-DK" sz="2000" dirty="0"/>
          </a:p>
          <a:p>
            <a:pPr marL="12700">
              <a:lnSpc>
                <a:spcPts val="4800"/>
              </a:lnSpc>
            </a:pPr>
            <a:r>
              <a:rPr lang="da-DK" sz="4400" dirty="0">
                <a:solidFill>
                  <a:srgbClr val="000000"/>
                </a:solidFill>
              </a:rPr>
              <a:t>…</a:t>
            </a:r>
            <a:endParaRPr lang="da-DK" sz="4400" dirty="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980E5231-C355-A5B6-3ED1-AB0FAABBA8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1285" y="251743"/>
            <a:ext cx="2690484" cy="1975891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47C8921F-28C7-4504-F28C-412F8E2D1036}"/>
              </a:ext>
            </a:extLst>
          </p:cNvPr>
          <p:cNvSpPr txBox="1">
            <a:spLocks/>
          </p:cNvSpPr>
          <p:nvPr/>
        </p:nvSpPr>
        <p:spPr>
          <a:xfrm>
            <a:off x="186267" y="2845882"/>
            <a:ext cx="4105072" cy="492804"/>
          </a:xfrm>
          <a:prstGeom prst="rect">
            <a:avLst/>
          </a:prstGeom>
        </p:spPr>
        <p:txBody>
          <a:bodyPr vert="horz" wrap="square" lIns="0" tIns="61318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81125">
              <a:spcBef>
                <a:spcPts val="100"/>
              </a:spcBef>
            </a:pPr>
            <a:r>
              <a:rPr lang="da-DK" sz="2800" dirty="0">
                <a:solidFill>
                  <a:srgbClr val="E1564C"/>
                </a:solidFill>
              </a:rPr>
              <a:t>Så</a:t>
            </a:r>
            <a:r>
              <a:rPr lang="da-DK" sz="2800" spc="-35" dirty="0">
                <a:solidFill>
                  <a:srgbClr val="E1564C"/>
                </a:solidFill>
              </a:rPr>
              <a:t> </a:t>
            </a:r>
            <a:r>
              <a:rPr lang="da-DK" sz="2800" dirty="0">
                <a:solidFill>
                  <a:srgbClr val="E1564C"/>
                </a:solidFill>
              </a:rPr>
              <a:t>lærer</a:t>
            </a:r>
            <a:r>
              <a:rPr lang="da-DK" sz="2800" spc="-35" dirty="0">
                <a:solidFill>
                  <a:srgbClr val="E1564C"/>
                </a:solidFill>
              </a:rPr>
              <a:t> </a:t>
            </a:r>
            <a:r>
              <a:rPr lang="da-DK" sz="2800" spc="-25" dirty="0">
                <a:solidFill>
                  <a:srgbClr val="E1564C"/>
                </a:solidFill>
              </a:rPr>
              <a:t>du!</a:t>
            </a:r>
            <a:endParaRPr lang="da-DK" sz="2800" dirty="0">
              <a:solidFill>
                <a:srgbClr val="E1564C"/>
              </a:solidFill>
            </a:endParaRPr>
          </a:p>
        </p:txBody>
      </p:sp>
      <p:pic>
        <p:nvPicPr>
          <p:cNvPr id="11" name="object 3">
            <a:extLst>
              <a:ext uri="{FF2B5EF4-FFF2-40B4-BE49-F238E27FC236}">
                <a16:creationId xmlns:a16="http://schemas.microsoft.com/office/drawing/2014/main" id="{6EC4AE91-286E-4975-4259-899567897E5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9004" y="3346315"/>
            <a:ext cx="3762396" cy="2717491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04FA3FD4-EB46-994D-A3DF-73E76C73ACDD}"/>
              </a:ext>
            </a:extLst>
          </p:cNvPr>
          <p:cNvSpPr txBox="1">
            <a:spLocks/>
          </p:cNvSpPr>
          <p:nvPr/>
        </p:nvSpPr>
        <p:spPr>
          <a:xfrm>
            <a:off x="1407266" y="5073516"/>
            <a:ext cx="4105072" cy="369693"/>
          </a:xfrm>
          <a:prstGeom prst="rect">
            <a:avLst/>
          </a:prstGeom>
        </p:spPr>
        <p:txBody>
          <a:bodyPr vert="horz" wrap="square" lIns="0" tIns="61318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34975">
              <a:spcBef>
                <a:spcPts val="100"/>
              </a:spcBef>
            </a:pPr>
            <a:r>
              <a:rPr lang="da-DK" sz="2000" dirty="0">
                <a:solidFill>
                  <a:srgbClr val="000000"/>
                </a:solidFill>
              </a:rPr>
              <a:t>Det</a:t>
            </a:r>
            <a:r>
              <a:rPr lang="da-DK" sz="2000" spc="-6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kan</a:t>
            </a:r>
            <a:r>
              <a:rPr lang="da-DK" sz="2000" spc="-6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godt</a:t>
            </a:r>
            <a:r>
              <a:rPr lang="da-DK" sz="2000" spc="-6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være</a:t>
            </a:r>
            <a:r>
              <a:rPr lang="da-DK" sz="2000" spc="-6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hårdt</a:t>
            </a:r>
            <a:r>
              <a:rPr lang="da-DK" sz="2000" spc="-60" dirty="0">
                <a:solidFill>
                  <a:srgbClr val="000000"/>
                </a:solidFill>
              </a:rPr>
              <a:t> </a:t>
            </a:r>
            <a:r>
              <a:rPr lang="da-DK" sz="2000" spc="-50" dirty="0">
                <a:solidFill>
                  <a:srgbClr val="000000"/>
                </a:solidFill>
              </a:rPr>
              <a:t>…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822087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92697B-E698-2C20-B95C-4EF1B77BF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49E1A-2896-3537-155F-2AF282AC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99C220-B1DD-CA8A-730C-6D785E40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C8861621-9D77-03B1-BA18-912FFECAB1E7}"/>
              </a:ext>
            </a:extLst>
          </p:cNvPr>
          <p:cNvSpPr txBox="1">
            <a:spLocks/>
          </p:cNvSpPr>
          <p:nvPr/>
        </p:nvSpPr>
        <p:spPr>
          <a:xfrm rot="481372">
            <a:off x="3219854" y="1030667"/>
            <a:ext cx="6060333" cy="992579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20"/>
              </a:spcBef>
              <a:tabLst>
                <a:tab pos="6222365" algn="l"/>
              </a:tabLst>
            </a:pPr>
            <a:r>
              <a:rPr lang="en-US" sz="2800" dirty="0">
                <a:solidFill>
                  <a:srgbClr val="002060"/>
                </a:solidFill>
                <a:latin typeface="Calibri"/>
                <a:cs typeface="Calibri"/>
              </a:rPr>
              <a:t>Learning</a:t>
            </a:r>
            <a:r>
              <a:rPr lang="en-US" sz="2800" spc="-2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Calibri"/>
                <a:cs typeface="Calibri"/>
              </a:rPr>
              <a:t>is</a:t>
            </a:r>
            <a:r>
              <a:rPr lang="en-US" sz="2800" spc="-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Calibri"/>
                <a:cs typeface="Calibri"/>
              </a:rPr>
              <a:t>deeper</a:t>
            </a:r>
            <a:r>
              <a:rPr lang="en-US" sz="2800" spc="-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Calibri"/>
                <a:cs typeface="Calibri"/>
              </a:rPr>
              <a:t>and</a:t>
            </a:r>
            <a:r>
              <a:rPr lang="en-US" sz="2800" spc="-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002060"/>
                </a:solidFill>
                <a:latin typeface="Calibri"/>
                <a:cs typeface="Calibri"/>
              </a:rPr>
              <a:t>more </a:t>
            </a:r>
            <a:r>
              <a:rPr lang="en-US" sz="2800" dirty="0">
                <a:solidFill>
                  <a:srgbClr val="002060"/>
                </a:solidFill>
                <a:latin typeface="Calibri"/>
                <a:cs typeface="Calibri"/>
              </a:rPr>
              <a:t>durable</a:t>
            </a:r>
            <a:r>
              <a:rPr lang="en-US" sz="2800" spc="-9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Calibri"/>
                <a:cs typeface="Calibri"/>
              </a:rPr>
              <a:t>when</a:t>
            </a:r>
            <a:r>
              <a:rPr lang="en-US" sz="2800" spc="-9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002060"/>
                </a:solidFill>
                <a:latin typeface="Calibri"/>
                <a:cs typeface="Calibri"/>
              </a:rPr>
              <a:t>it’ </a:t>
            </a:r>
            <a:r>
              <a:rPr lang="en-US" sz="2800" spc="-10" dirty="0">
                <a:solidFill>
                  <a:srgbClr val="002060"/>
                </a:solidFill>
                <a:latin typeface="Calibri"/>
                <a:cs typeface="Calibri"/>
              </a:rPr>
              <a:t>effortful!!</a:t>
            </a:r>
            <a:endParaRPr lang="en-US" sz="2800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0F47E9A-A69A-55F7-F21F-5BFA6E76E504}"/>
              </a:ext>
            </a:extLst>
          </p:cNvPr>
          <p:cNvSpPr txBox="1">
            <a:spLocks/>
          </p:cNvSpPr>
          <p:nvPr/>
        </p:nvSpPr>
        <p:spPr>
          <a:xfrm>
            <a:off x="536749" y="3781434"/>
            <a:ext cx="45848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sz="2000" dirty="0">
                <a:solidFill>
                  <a:srgbClr val="000000"/>
                </a:solidFill>
              </a:rPr>
              <a:t>eller</a:t>
            </a:r>
            <a:r>
              <a:rPr lang="da-DK" sz="2000" spc="-1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som</a:t>
            </a:r>
            <a:r>
              <a:rPr lang="da-DK" sz="2000" spc="-1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vi</a:t>
            </a:r>
            <a:r>
              <a:rPr lang="da-DK" sz="2000" spc="-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siger</a:t>
            </a:r>
            <a:r>
              <a:rPr lang="da-DK" sz="2000" spc="-1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nede</a:t>
            </a:r>
            <a:r>
              <a:rPr lang="da-DK" sz="2000" spc="-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i </a:t>
            </a:r>
            <a:r>
              <a:rPr lang="da-DK" sz="2000" spc="-10" dirty="0">
                <a:solidFill>
                  <a:srgbClr val="000000"/>
                </a:solidFill>
              </a:rPr>
              <a:t>centeret</a:t>
            </a:r>
            <a:endParaRPr lang="da-DK" sz="2000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F2350030-D680-67DF-D332-5FBC580B0F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3012" y="2821021"/>
            <a:ext cx="3853066" cy="32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91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8B62-75E3-C3EF-72D9-68B56EAA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47CE7-A5B2-79C5-9F9E-C6E1780A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80913A7-6AC5-69C4-0FF2-C70936A6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C0B908E7-D0F3-9AD2-C290-D43931671C0E}"/>
              </a:ext>
            </a:extLst>
          </p:cNvPr>
          <p:cNvSpPr txBox="1">
            <a:spLocks/>
          </p:cNvSpPr>
          <p:nvPr/>
        </p:nvSpPr>
        <p:spPr>
          <a:xfrm>
            <a:off x="2053346" y="1133940"/>
            <a:ext cx="60295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  <a:tabLst>
                <a:tab pos="1734820" algn="l"/>
              </a:tabLst>
            </a:pPr>
            <a:r>
              <a:rPr lang="da-DK" sz="2800" spc="-20" dirty="0">
                <a:solidFill>
                  <a:srgbClr val="002060"/>
                </a:solidFill>
              </a:rPr>
              <a:t>Hvad </a:t>
            </a:r>
            <a:r>
              <a:rPr lang="da-DK" sz="2800" dirty="0">
                <a:solidFill>
                  <a:srgbClr val="002060"/>
                </a:solidFill>
              </a:rPr>
              <a:t>er</a:t>
            </a:r>
            <a:r>
              <a:rPr lang="da-DK" sz="2800" spc="-2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så</a:t>
            </a:r>
            <a:r>
              <a:rPr lang="da-DK" sz="2800" spc="-20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underviserens</a:t>
            </a:r>
            <a:r>
              <a:rPr lang="da-DK" sz="2800" spc="-10" dirty="0">
                <a:solidFill>
                  <a:srgbClr val="002060"/>
                </a:solidFill>
              </a:rPr>
              <a:t> </a:t>
            </a:r>
            <a:r>
              <a:rPr lang="da-DK" sz="2800" spc="-20" dirty="0">
                <a:solidFill>
                  <a:srgbClr val="002060"/>
                </a:solidFill>
              </a:rPr>
              <a:t>rolle?</a:t>
            </a:r>
            <a:endParaRPr lang="da-DK" sz="2800" dirty="0">
              <a:solidFill>
                <a:srgbClr val="002060"/>
              </a:solidFill>
            </a:endParaRPr>
          </a:p>
        </p:txBody>
      </p:sp>
      <p:grpSp>
        <p:nvGrpSpPr>
          <p:cNvPr id="9" name="object 2">
            <a:extLst>
              <a:ext uri="{FF2B5EF4-FFF2-40B4-BE49-F238E27FC236}">
                <a16:creationId xmlns:a16="http://schemas.microsoft.com/office/drawing/2014/main" id="{4812CB9B-55F4-25FF-5554-5F9A5AC5B284}"/>
              </a:ext>
            </a:extLst>
          </p:cNvPr>
          <p:cNvGrpSpPr/>
          <p:nvPr/>
        </p:nvGrpSpPr>
        <p:grpSpPr>
          <a:xfrm>
            <a:off x="3297675" y="2704289"/>
            <a:ext cx="5328545" cy="3249165"/>
            <a:chOff x="1901951" y="1231391"/>
            <a:chExt cx="8144509" cy="5626735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A625612D-95D0-422B-7318-1FEB5DD9099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1951" y="1231391"/>
              <a:ext cx="8144256" cy="5626608"/>
            </a:xfrm>
            <a:prstGeom prst="rect">
              <a:avLst/>
            </a:prstGeom>
          </p:spPr>
        </p:pic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DD742079-CC30-43E8-F908-76D6F022E01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4359" y="2119719"/>
              <a:ext cx="6353172" cy="4140200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9B170586-5E37-E00E-D5E6-EE39144CC67C}"/>
              </a:ext>
            </a:extLst>
          </p:cNvPr>
          <p:cNvSpPr txBox="1">
            <a:spLocks/>
          </p:cNvSpPr>
          <p:nvPr/>
        </p:nvSpPr>
        <p:spPr>
          <a:xfrm>
            <a:off x="343990" y="3114170"/>
            <a:ext cx="3071401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da-DK" sz="2000" dirty="0">
                <a:solidFill>
                  <a:srgbClr val="FF0000"/>
                </a:solidFill>
              </a:rPr>
              <a:t>Når</a:t>
            </a:r>
            <a:r>
              <a:rPr lang="da-DK" sz="2000" spc="120" dirty="0">
                <a:solidFill>
                  <a:srgbClr val="FF0000"/>
                </a:solidFill>
              </a:rPr>
              <a:t> </a:t>
            </a:r>
            <a:r>
              <a:rPr lang="da-DK" sz="2000" dirty="0">
                <a:solidFill>
                  <a:srgbClr val="FF0000"/>
                </a:solidFill>
              </a:rPr>
              <a:t>vi</a:t>
            </a:r>
            <a:r>
              <a:rPr lang="da-DK" sz="2000" spc="120" dirty="0">
                <a:solidFill>
                  <a:srgbClr val="FF0000"/>
                </a:solidFill>
              </a:rPr>
              <a:t> </a:t>
            </a:r>
            <a:r>
              <a:rPr lang="da-DK" sz="2000" dirty="0">
                <a:solidFill>
                  <a:srgbClr val="FF0000"/>
                </a:solidFill>
              </a:rPr>
              <a:t>nu</a:t>
            </a:r>
            <a:r>
              <a:rPr lang="da-DK" sz="2000" spc="120" dirty="0">
                <a:solidFill>
                  <a:srgbClr val="FF0000"/>
                </a:solidFill>
              </a:rPr>
              <a:t> </a:t>
            </a:r>
            <a:r>
              <a:rPr lang="da-DK" sz="2000" dirty="0">
                <a:solidFill>
                  <a:srgbClr val="FF0000"/>
                </a:solidFill>
              </a:rPr>
              <a:t>ikke</a:t>
            </a:r>
            <a:r>
              <a:rPr lang="da-DK" sz="2000" spc="120" dirty="0">
                <a:solidFill>
                  <a:srgbClr val="FF0000"/>
                </a:solidFill>
              </a:rPr>
              <a:t> </a:t>
            </a:r>
            <a:r>
              <a:rPr lang="da-DK" sz="2000" dirty="0">
                <a:solidFill>
                  <a:srgbClr val="FF0000"/>
                </a:solidFill>
              </a:rPr>
              <a:t>bare</a:t>
            </a:r>
            <a:r>
              <a:rPr lang="da-DK" sz="2000" spc="114" dirty="0">
                <a:solidFill>
                  <a:srgbClr val="FF0000"/>
                </a:solidFill>
              </a:rPr>
              <a:t> </a:t>
            </a:r>
            <a:r>
              <a:rPr lang="da-DK" sz="2000" dirty="0">
                <a:solidFill>
                  <a:srgbClr val="FF0000"/>
                </a:solidFill>
              </a:rPr>
              <a:t>kan</a:t>
            </a:r>
            <a:r>
              <a:rPr lang="da-DK" sz="2000" spc="125" dirty="0">
                <a:solidFill>
                  <a:srgbClr val="FF0000"/>
                </a:solidFill>
              </a:rPr>
              <a:t> </a:t>
            </a:r>
            <a:r>
              <a:rPr lang="da-DK" sz="2000" dirty="0">
                <a:solidFill>
                  <a:srgbClr val="FF0000"/>
                </a:solidFill>
              </a:rPr>
              <a:t>fylde</a:t>
            </a:r>
            <a:r>
              <a:rPr lang="da-DK" sz="2000" spc="120" dirty="0">
                <a:solidFill>
                  <a:srgbClr val="FF0000"/>
                </a:solidFill>
              </a:rPr>
              <a:t> </a:t>
            </a:r>
            <a:r>
              <a:rPr lang="da-DK" sz="2000" dirty="0">
                <a:solidFill>
                  <a:srgbClr val="FF0000"/>
                </a:solidFill>
              </a:rPr>
              <a:t>viden</a:t>
            </a:r>
            <a:r>
              <a:rPr lang="da-DK" sz="2000" spc="120" dirty="0">
                <a:solidFill>
                  <a:srgbClr val="FF0000"/>
                </a:solidFill>
              </a:rPr>
              <a:t> </a:t>
            </a:r>
            <a:r>
              <a:rPr lang="da-DK" sz="2000" dirty="0">
                <a:solidFill>
                  <a:srgbClr val="FF0000"/>
                </a:solidFill>
              </a:rPr>
              <a:t>på</a:t>
            </a:r>
            <a:r>
              <a:rPr lang="da-DK" sz="2000" spc="120" dirty="0">
                <a:solidFill>
                  <a:srgbClr val="FF0000"/>
                </a:solidFill>
              </a:rPr>
              <a:t> </a:t>
            </a:r>
            <a:r>
              <a:rPr lang="da-DK" sz="2000" dirty="0">
                <a:solidFill>
                  <a:srgbClr val="FF0000"/>
                </a:solidFill>
              </a:rPr>
              <a:t>jer</a:t>
            </a:r>
            <a:r>
              <a:rPr lang="da-DK" sz="2000" spc="120" dirty="0">
                <a:solidFill>
                  <a:srgbClr val="FF0000"/>
                </a:solidFill>
              </a:rPr>
              <a:t> </a:t>
            </a:r>
            <a:r>
              <a:rPr lang="da-DK" sz="2000" spc="5" dirty="0">
                <a:solidFill>
                  <a:srgbClr val="FF0000"/>
                </a:solidFill>
              </a:rPr>
              <a:t>…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549680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B4C3-8C4E-0773-42F1-C6872FA1D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592383-69F9-C410-2E0D-B21F1243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87F5B73-28A6-7321-E376-06153D2B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40CEA087-F8DB-0962-61F8-7A9D090014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999" y="1663428"/>
            <a:ext cx="8646809" cy="4416356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E3E5C18F-24BC-B938-1512-A53391CAEA80}"/>
              </a:ext>
            </a:extLst>
          </p:cNvPr>
          <p:cNvSpPr txBox="1">
            <a:spLocks/>
          </p:cNvSpPr>
          <p:nvPr/>
        </p:nvSpPr>
        <p:spPr>
          <a:xfrm>
            <a:off x="1341217" y="617477"/>
            <a:ext cx="7443672" cy="88870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210"/>
              </a:spcBef>
            </a:pP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Vi</a:t>
            </a:r>
            <a:r>
              <a:rPr lang="da-DK" sz="2800" b="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designer</a:t>
            </a:r>
            <a:r>
              <a:rPr lang="da-DK" sz="2800" b="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et</a:t>
            </a:r>
            <a:r>
              <a:rPr lang="da-DK" sz="2800" b="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forløb</a:t>
            </a:r>
            <a:r>
              <a:rPr lang="da-DK" sz="2800" b="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spc="-25" dirty="0">
                <a:solidFill>
                  <a:srgbClr val="002060"/>
                </a:solidFill>
                <a:latin typeface="Impact"/>
                <a:cs typeface="Impact"/>
              </a:rPr>
              <a:t>med </a:t>
            </a: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oplevelser</a:t>
            </a:r>
            <a:r>
              <a:rPr lang="da-DK" sz="2800" b="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der</a:t>
            </a:r>
            <a:r>
              <a:rPr lang="da-DK" sz="2800" b="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får</a:t>
            </a:r>
            <a:r>
              <a:rPr lang="da-DK" sz="2800" b="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jer</a:t>
            </a:r>
            <a:r>
              <a:rPr lang="da-DK" sz="2800" b="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til </a:t>
            </a:r>
            <a:r>
              <a:rPr lang="da-DK" sz="2800" b="0" spc="-25" dirty="0">
                <a:solidFill>
                  <a:srgbClr val="002060"/>
                </a:solidFill>
                <a:latin typeface="Impact"/>
                <a:cs typeface="Impact"/>
              </a:rPr>
              <a:t>at </a:t>
            </a:r>
            <a:r>
              <a:rPr lang="da-DK" sz="2800" b="0" dirty="0">
                <a:solidFill>
                  <a:srgbClr val="002060"/>
                </a:solidFill>
                <a:latin typeface="Impact"/>
                <a:cs typeface="Impact"/>
              </a:rPr>
              <a:t>sige</a:t>
            </a:r>
            <a:r>
              <a:rPr lang="da-DK" sz="2800" b="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dirty="0" err="1">
                <a:solidFill>
                  <a:srgbClr val="002060"/>
                </a:solidFill>
                <a:latin typeface="Impact"/>
                <a:cs typeface="Impact"/>
              </a:rPr>
              <a:t>hmmm</a:t>
            </a:r>
            <a:r>
              <a:rPr lang="da-DK" sz="2800" b="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lang="da-DK" sz="2800" b="0" spc="-50" dirty="0">
                <a:solidFill>
                  <a:srgbClr val="002060"/>
                </a:solidFill>
                <a:latin typeface="Impact"/>
                <a:cs typeface="Impact"/>
              </a:rPr>
              <a:t>…</a:t>
            </a:r>
            <a:endParaRPr lang="da-DK" sz="2800" b="0" dirty="0">
              <a:solidFill>
                <a:srgbClr val="002060"/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8502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B4F56C-D9C4-5065-5358-BBF2A7AAC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C346C-694D-4E38-5192-CD6A0079F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00CE3A-9513-C644-024D-C69D8068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1602310A-A3A1-3C60-9E9D-BD33BA44A130}"/>
              </a:ext>
            </a:extLst>
          </p:cNvPr>
          <p:cNvSpPr txBox="1">
            <a:spLocks/>
          </p:cNvSpPr>
          <p:nvPr/>
        </p:nvSpPr>
        <p:spPr>
          <a:xfrm>
            <a:off x="415357" y="1513268"/>
            <a:ext cx="4454817" cy="914458"/>
          </a:xfrm>
          <a:prstGeom prst="rect">
            <a:avLst/>
          </a:prstGeom>
        </p:spPr>
        <p:txBody>
          <a:bodyPr vert="horz" wrap="square" lIns="0" tIns="52174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545">
              <a:spcBef>
                <a:spcPts val="100"/>
              </a:spcBef>
            </a:pPr>
            <a:r>
              <a:rPr lang="da-DK" sz="2800" dirty="0">
                <a:solidFill>
                  <a:srgbClr val="000000"/>
                </a:solidFill>
              </a:rPr>
              <a:t>Peter</a:t>
            </a:r>
            <a:r>
              <a:rPr lang="da-DK" sz="2800" spc="-65" dirty="0">
                <a:solidFill>
                  <a:srgbClr val="000000"/>
                </a:solidFill>
              </a:rPr>
              <a:t> </a:t>
            </a:r>
            <a:r>
              <a:rPr lang="da-DK" sz="2800" dirty="0" err="1">
                <a:solidFill>
                  <a:srgbClr val="000000"/>
                </a:solidFill>
              </a:rPr>
              <a:t>Jarvis</a:t>
            </a:r>
            <a:r>
              <a:rPr lang="da-DK" sz="2800" dirty="0">
                <a:solidFill>
                  <a:srgbClr val="000000"/>
                </a:solidFill>
              </a:rPr>
              <a:t>’</a:t>
            </a:r>
            <a:r>
              <a:rPr lang="da-DK" sz="2800" spc="-55" dirty="0">
                <a:solidFill>
                  <a:srgbClr val="000000"/>
                </a:solidFill>
              </a:rPr>
              <a:t> </a:t>
            </a:r>
            <a:r>
              <a:rPr lang="da-DK" sz="2800" dirty="0">
                <a:solidFill>
                  <a:srgbClr val="000000"/>
                </a:solidFill>
              </a:rPr>
              <a:t>model</a:t>
            </a:r>
            <a:r>
              <a:rPr lang="da-DK" sz="2800" spc="-55" dirty="0">
                <a:solidFill>
                  <a:srgbClr val="000000"/>
                </a:solidFill>
              </a:rPr>
              <a:t> </a:t>
            </a:r>
            <a:r>
              <a:rPr lang="da-DK" sz="2800" dirty="0">
                <a:solidFill>
                  <a:srgbClr val="000000"/>
                </a:solidFill>
              </a:rPr>
              <a:t>for</a:t>
            </a:r>
            <a:r>
              <a:rPr lang="da-DK" sz="2800" spc="-65" dirty="0">
                <a:solidFill>
                  <a:srgbClr val="000000"/>
                </a:solidFill>
              </a:rPr>
              <a:t> </a:t>
            </a:r>
            <a:r>
              <a:rPr lang="da-DK" sz="2800" spc="-10" dirty="0">
                <a:solidFill>
                  <a:srgbClr val="000000"/>
                </a:solidFill>
              </a:rPr>
              <a:t>læring</a:t>
            </a:r>
            <a:endParaRPr lang="da-DK" sz="2800" dirty="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CC98BC29-CB07-E7D0-45E9-2BD6595761C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328" y="2772383"/>
            <a:ext cx="6750672" cy="3881335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CD38678-4C8B-3440-84FA-2432F73590B2}"/>
              </a:ext>
            </a:extLst>
          </p:cNvPr>
          <p:cNvSpPr txBox="1"/>
          <p:nvPr/>
        </p:nvSpPr>
        <p:spPr>
          <a:xfrm rot="1458321">
            <a:off x="7033331" y="947920"/>
            <a:ext cx="1778754" cy="7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00"/>
              </a:lnSpc>
            </a:pPr>
            <a:r>
              <a:rPr sz="2800" spc="-10" dirty="0" err="1">
                <a:solidFill>
                  <a:srgbClr val="FF0000"/>
                </a:solidFill>
                <a:latin typeface="Impact"/>
                <a:cs typeface="Impact"/>
              </a:rPr>
              <a:t>Advarse</a:t>
            </a:r>
            <a:r>
              <a:rPr lang="da-DK" sz="2800" spc="-10" dirty="0">
                <a:solidFill>
                  <a:srgbClr val="FF0000"/>
                </a:solidFill>
                <a:latin typeface="Impact"/>
                <a:cs typeface="Impact"/>
              </a:rPr>
              <a:t>l</a:t>
            </a:r>
            <a:r>
              <a:rPr sz="2800" spc="-15" baseline="1157" dirty="0">
                <a:solidFill>
                  <a:srgbClr val="FF0000"/>
                </a:solidFill>
                <a:latin typeface="Impact"/>
                <a:cs typeface="Impact"/>
              </a:rPr>
              <a:t>l!!</a:t>
            </a:r>
            <a:endParaRPr sz="2800" baseline="1157" dirty="0">
              <a:latin typeface="Impact"/>
              <a:cs typeface="Impact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B97A3F-2D75-0B02-F37D-96D52EFFEC72}"/>
              </a:ext>
            </a:extLst>
          </p:cNvPr>
          <p:cNvSpPr txBox="1"/>
          <p:nvPr/>
        </p:nvSpPr>
        <p:spPr>
          <a:xfrm rot="1550628">
            <a:off x="6764438" y="1563583"/>
            <a:ext cx="1722319" cy="437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2000" dirty="0">
                <a:solidFill>
                  <a:srgbClr val="FF0000"/>
                </a:solidFill>
                <a:latin typeface="Impact"/>
                <a:cs typeface="Impact"/>
              </a:rPr>
              <a:t>ekstrem</a:t>
            </a:r>
            <a:r>
              <a:rPr sz="2800" baseline="1388" dirty="0">
                <a:solidFill>
                  <a:srgbClr val="FF0000"/>
                </a:solidFill>
                <a:latin typeface="Impact"/>
                <a:cs typeface="Impact"/>
              </a:rPr>
              <a:t>t</a:t>
            </a:r>
            <a:r>
              <a:rPr sz="2000" spc="-150" baseline="1388" dirty="0">
                <a:solidFill>
                  <a:srgbClr val="FF0000"/>
                </a:solidFill>
                <a:latin typeface="Impact"/>
                <a:cs typeface="Impact"/>
              </a:rPr>
              <a:t> </a:t>
            </a:r>
            <a:r>
              <a:rPr sz="2000" spc="-15" baseline="1388" dirty="0">
                <a:solidFill>
                  <a:srgbClr val="FF0000"/>
                </a:solidFill>
                <a:latin typeface="Impact"/>
                <a:cs typeface="Impact"/>
              </a:rPr>
              <a:t>nørd</a:t>
            </a:r>
            <a:r>
              <a:rPr sz="2000" spc="-15" baseline="2083" dirty="0">
                <a:solidFill>
                  <a:srgbClr val="FF0000"/>
                </a:solidFill>
                <a:latin typeface="Impact"/>
                <a:cs typeface="Impact"/>
              </a:rPr>
              <a:t>et</a:t>
            </a:r>
            <a:endParaRPr sz="2000" baseline="2083" dirty="0">
              <a:latin typeface="Impact"/>
              <a:cs typeface="Impact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FA30F3F7-77FA-7299-C31D-6FC70C41C1AB}"/>
              </a:ext>
            </a:extLst>
          </p:cNvPr>
          <p:cNvSpPr txBox="1"/>
          <p:nvPr/>
        </p:nvSpPr>
        <p:spPr>
          <a:xfrm rot="1504332">
            <a:off x="6231834" y="1846596"/>
            <a:ext cx="2335572" cy="459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2800" spc="-10" dirty="0">
                <a:solidFill>
                  <a:srgbClr val="FF0000"/>
                </a:solidFill>
                <a:latin typeface="Impact"/>
                <a:cs typeface="Impact"/>
              </a:rPr>
              <a:t>læringste</a:t>
            </a:r>
            <a:r>
              <a:rPr sz="2800" spc="-15" baseline="1388" dirty="0">
                <a:solidFill>
                  <a:srgbClr val="FF0000"/>
                </a:solidFill>
                <a:latin typeface="Impact"/>
                <a:cs typeface="Impact"/>
              </a:rPr>
              <a:t>orisn</a:t>
            </a:r>
            <a:r>
              <a:rPr sz="2800" spc="-15" baseline="2083" dirty="0">
                <a:solidFill>
                  <a:srgbClr val="FF0000"/>
                </a:solidFill>
                <a:latin typeface="Impact"/>
                <a:cs typeface="Impact"/>
              </a:rPr>
              <a:t>ak</a:t>
            </a:r>
            <a:r>
              <a:rPr sz="2800" spc="-150" baseline="2083" dirty="0">
                <a:solidFill>
                  <a:srgbClr val="FF0000"/>
                </a:solidFill>
                <a:latin typeface="Impact"/>
                <a:cs typeface="Impact"/>
              </a:rPr>
              <a:t> </a:t>
            </a:r>
            <a:r>
              <a:rPr sz="2800" spc="-75" baseline="2777" dirty="0">
                <a:solidFill>
                  <a:srgbClr val="FF0000"/>
                </a:solidFill>
                <a:latin typeface="Impact"/>
                <a:cs typeface="Impact"/>
              </a:rPr>
              <a:t>…</a:t>
            </a:r>
            <a:endParaRPr sz="2800" baseline="2777" dirty="0">
              <a:latin typeface="Impact"/>
              <a:cs typeface="Impact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C71EEB7-D7A8-DE51-49F7-7432572E5A93}"/>
              </a:ext>
            </a:extLst>
          </p:cNvPr>
          <p:cNvSpPr txBox="1"/>
          <p:nvPr/>
        </p:nvSpPr>
        <p:spPr>
          <a:xfrm rot="1501752">
            <a:off x="5409985" y="2295023"/>
            <a:ext cx="3232892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sz="3600" dirty="0">
                <a:solidFill>
                  <a:srgbClr val="FF0000"/>
                </a:solidFill>
                <a:latin typeface="Impact"/>
                <a:cs typeface="Impact"/>
              </a:rPr>
              <a:t>-</a:t>
            </a:r>
            <a:r>
              <a:rPr sz="3600" spc="-60" dirty="0">
                <a:solidFill>
                  <a:srgbClr val="FF0000"/>
                </a:solidFill>
                <a:latin typeface="Impact"/>
                <a:cs typeface="Impact"/>
              </a:rPr>
              <a:t> </a:t>
            </a:r>
            <a:r>
              <a:rPr sz="3600" dirty="0">
                <a:solidFill>
                  <a:srgbClr val="FF0000"/>
                </a:solidFill>
                <a:latin typeface="Impact"/>
                <a:cs typeface="Impact"/>
              </a:rPr>
              <a:t>bare</a:t>
            </a:r>
            <a:r>
              <a:rPr sz="3600" spc="-65" dirty="0">
                <a:solidFill>
                  <a:srgbClr val="FF0000"/>
                </a:solidFill>
                <a:latin typeface="Impact"/>
                <a:cs typeface="Impact"/>
              </a:rPr>
              <a:t> </a:t>
            </a:r>
            <a:r>
              <a:rPr sz="3600" dirty="0">
                <a:solidFill>
                  <a:srgbClr val="FF0000"/>
                </a:solidFill>
                <a:latin typeface="Impact"/>
                <a:cs typeface="Impact"/>
              </a:rPr>
              <a:t>ni</a:t>
            </a:r>
            <a:r>
              <a:rPr sz="5400" baseline="1543" dirty="0">
                <a:solidFill>
                  <a:srgbClr val="FF0000"/>
                </a:solidFill>
                <a:latin typeface="Impact"/>
                <a:cs typeface="Impact"/>
              </a:rPr>
              <a:t>k</a:t>
            </a:r>
            <a:r>
              <a:rPr sz="5400" spc="-89" baseline="1543" dirty="0">
                <a:solidFill>
                  <a:srgbClr val="FF0000"/>
                </a:solidFill>
                <a:latin typeface="Impact"/>
                <a:cs typeface="Impact"/>
              </a:rPr>
              <a:t> </a:t>
            </a:r>
            <a:r>
              <a:rPr sz="5400" baseline="1543" dirty="0">
                <a:solidFill>
                  <a:srgbClr val="FF0000"/>
                </a:solidFill>
                <a:latin typeface="Impact"/>
                <a:cs typeface="Impact"/>
              </a:rPr>
              <a:t>og</a:t>
            </a:r>
            <a:r>
              <a:rPr sz="5400" spc="-97" baseline="1543" dirty="0">
                <a:solidFill>
                  <a:srgbClr val="FF0000"/>
                </a:solidFill>
                <a:latin typeface="Impact"/>
                <a:cs typeface="Impact"/>
              </a:rPr>
              <a:t> </a:t>
            </a:r>
            <a:r>
              <a:rPr sz="5400" spc="-30" baseline="1543" dirty="0">
                <a:solidFill>
                  <a:srgbClr val="FF0000"/>
                </a:solidFill>
                <a:latin typeface="Impact"/>
                <a:cs typeface="Impact"/>
              </a:rPr>
              <a:t>sm</a:t>
            </a:r>
            <a:r>
              <a:rPr sz="5400" spc="-30" baseline="2314" dirty="0">
                <a:solidFill>
                  <a:srgbClr val="FF0000"/>
                </a:solidFill>
                <a:latin typeface="Impact"/>
                <a:cs typeface="Impact"/>
              </a:rPr>
              <a:t>il</a:t>
            </a:r>
            <a:endParaRPr sz="5400" baseline="2314" dirty="0"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813818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5755D8-2C08-AF12-DA3C-4BF7CEBE5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0A052-FF69-9C53-6C4A-E663BA8E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31D285D-37A5-AF3B-788C-424BD04A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8D5922ED-5C7C-E3EB-5121-49198A570772}"/>
              </a:ext>
            </a:extLst>
          </p:cNvPr>
          <p:cNvSpPr txBox="1">
            <a:spLocks/>
          </p:cNvSpPr>
          <p:nvPr/>
        </p:nvSpPr>
        <p:spPr>
          <a:xfrm>
            <a:off x="378566" y="252645"/>
            <a:ext cx="8421075" cy="483571"/>
          </a:xfrm>
          <a:prstGeom prst="rect">
            <a:avLst/>
          </a:prstGeom>
        </p:spPr>
        <p:txBody>
          <a:bodyPr vert="horz" wrap="square" lIns="0" tIns="52174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545">
              <a:spcBef>
                <a:spcPts val="100"/>
              </a:spcBef>
            </a:pPr>
            <a:r>
              <a:rPr lang="da-DK" sz="2800" dirty="0">
                <a:solidFill>
                  <a:srgbClr val="002060"/>
                </a:solidFill>
              </a:rPr>
              <a:t>undervisernes</a:t>
            </a:r>
            <a:r>
              <a:rPr lang="da-DK" sz="2800" spc="-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job er at lede</a:t>
            </a:r>
            <a:r>
              <a:rPr lang="da-DK" sz="2800" spc="1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jer</a:t>
            </a:r>
            <a:r>
              <a:rPr lang="da-DK" sz="2800" spc="-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ind på denne</a:t>
            </a:r>
            <a:r>
              <a:rPr lang="da-DK" sz="2800" spc="15" dirty="0">
                <a:solidFill>
                  <a:srgbClr val="002060"/>
                </a:solidFill>
              </a:rPr>
              <a:t> </a:t>
            </a:r>
            <a:r>
              <a:rPr lang="da-DK" sz="2800" spc="-25" dirty="0">
                <a:solidFill>
                  <a:srgbClr val="002060"/>
                </a:solidFill>
              </a:rPr>
              <a:t>sti</a:t>
            </a:r>
            <a:endParaRPr lang="da-DK" sz="2800" dirty="0">
              <a:solidFill>
                <a:srgbClr val="002060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04097F5-F684-DCEE-4B67-F2552929C0AF}"/>
              </a:ext>
            </a:extLst>
          </p:cNvPr>
          <p:cNvSpPr txBox="1"/>
          <p:nvPr/>
        </p:nvSpPr>
        <p:spPr>
          <a:xfrm>
            <a:off x="524798" y="1582418"/>
            <a:ext cx="5634461" cy="238257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sz="2800" dirty="0">
                <a:latin typeface="Calibri"/>
                <a:cs typeface="Calibri"/>
              </a:rPr>
              <a:t>At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opstille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situationer </a:t>
            </a:r>
            <a:r>
              <a:rPr sz="2800" dirty="0">
                <a:latin typeface="Calibri"/>
                <a:cs typeface="Calibri"/>
              </a:rPr>
              <a:t>der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oplevelser</a:t>
            </a:r>
            <a:r>
              <a:rPr sz="2800" spc="-10" dirty="0">
                <a:latin typeface="Calibri"/>
                <a:cs typeface="Calibri"/>
              </a:rPr>
              <a:t>, </a:t>
            </a:r>
            <a:r>
              <a:rPr sz="2800" dirty="0">
                <a:latin typeface="Calibri"/>
                <a:cs typeface="Calibri"/>
              </a:rPr>
              <a:t>og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guide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gennem </a:t>
            </a:r>
            <a:r>
              <a:rPr sz="2800" b="1" dirty="0">
                <a:latin typeface="Calibri"/>
                <a:cs typeface="Calibri"/>
              </a:rPr>
              <a:t>refleksioner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og </a:t>
            </a:r>
            <a:r>
              <a:rPr sz="2800" b="1" dirty="0">
                <a:latin typeface="Calibri"/>
                <a:cs typeface="Calibri"/>
              </a:rPr>
              <a:t>eksperimenter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der </a:t>
            </a:r>
            <a:r>
              <a:rPr sz="2800" dirty="0">
                <a:latin typeface="Calibri"/>
                <a:cs typeface="Calibri"/>
              </a:rPr>
              <a:t>udfordrer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jer,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får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jer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til </a:t>
            </a:r>
            <a:r>
              <a:rPr sz="2800" dirty="0">
                <a:latin typeface="Calibri"/>
                <a:cs typeface="Calibri"/>
              </a:rPr>
              <a:t>at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reflektere,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forstå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og </a:t>
            </a:r>
            <a:r>
              <a:rPr sz="2800" b="1" dirty="0">
                <a:latin typeface="Calibri"/>
                <a:cs typeface="Calibri"/>
              </a:rPr>
              <a:t>huske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lære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at </a:t>
            </a:r>
            <a:r>
              <a:rPr sz="2800" b="1" dirty="0">
                <a:latin typeface="Calibri"/>
                <a:cs typeface="Calibri"/>
              </a:rPr>
              <a:t>kunne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ikke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vide!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7830EC93-7653-852E-138A-7B92AA7D7F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3023197"/>
            <a:ext cx="5461683" cy="25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FC76B-E817-5AF6-058D-80FF74F9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C989F-9AAB-F65C-939B-205B079D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B4A963A-2915-761E-6178-55E029AA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B17A818C-4BEA-D460-59C8-47B84A1DC7E5}"/>
              </a:ext>
            </a:extLst>
          </p:cNvPr>
          <p:cNvSpPr txBox="1">
            <a:spLocks/>
          </p:cNvSpPr>
          <p:nvPr/>
        </p:nvSpPr>
        <p:spPr>
          <a:xfrm>
            <a:off x="1073762" y="1079481"/>
            <a:ext cx="809308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sz="2800" dirty="0">
                <a:solidFill>
                  <a:srgbClr val="002060"/>
                </a:solidFill>
              </a:rPr>
              <a:t>Der</a:t>
            </a:r>
            <a:r>
              <a:rPr lang="da-DK" sz="2800" spc="-4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er</a:t>
            </a:r>
            <a:r>
              <a:rPr lang="da-DK" sz="2800" spc="-3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altid</a:t>
            </a:r>
            <a:r>
              <a:rPr lang="da-DK" sz="2800" spc="-30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et</a:t>
            </a:r>
            <a:r>
              <a:rPr lang="da-DK" sz="2800" spc="-3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element</a:t>
            </a:r>
            <a:r>
              <a:rPr lang="da-DK" sz="2800" spc="-30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af</a:t>
            </a:r>
            <a:r>
              <a:rPr lang="da-DK" sz="2800" spc="-3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praksis</a:t>
            </a:r>
            <a:r>
              <a:rPr lang="da-DK" sz="2800" spc="-30" dirty="0">
                <a:solidFill>
                  <a:srgbClr val="002060"/>
                </a:solidFill>
              </a:rPr>
              <a:t> </a:t>
            </a:r>
            <a:r>
              <a:rPr lang="da-DK" sz="2800" spc="-20" dirty="0">
                <a:solidFill>
                  <a:srgbClr val="002060"/>
                </a:solidFill>
              </a:rPr>
              <a:t>involveret</a:t>
            </a:r>
            <a:endParaRPr lang="da-DK" sz="2800" dirty="0">
              <a:solidFill>
                <a:srgbClr val="002060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AB029C5-F4B3-2D93-A82B-8E033BAD6750}"/>
              </a:ext>
            </a:extLst>
          </p:cNvPr>
          <p:cNvSpPr txBox="1"/>
          <p:nvPr/>
        </p:nvSpPr>
        <p:spPr>
          <a:xfrm>
            <a:off x="439854" y="2102104"/>
            <a:ext cx="854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Fordi: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2469BB5-5D5E-1723-380C-2C6D4687FDDC}"/>
              </a:ext>
            </a:extLst>
          </p:cNvPr>
          <p:cNvSpPr txBox="1"/>
          <p:nvPr/>
        </p:nvSpPr>
        <p:spPr>
          <a:xfrm>
            <a:off x="1293929" y="2328164"/>
            <a:ext cx="6567923" cy="2090509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8590"/>
              </a:lnSpc>
              <a:spcBef>
                <a:spcPts val="250"/>
              </a:spcBef>
            </a:pPr>
            <a:r>
              <a:rPr sz="4400" b="1" dirty="0">
                <a:latin typeface="Arial"/>
                <a:cs typeface="Arial"/>
              </a:rPr>
              <a:t>Du</a:t>
            </a:r>
            <a:r>
              <a:rPr sz="4400" b="1" spc="-10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skal</a:t>
            </a:r>
            <a:r>
              <a:rPr sz="4400" b="1" spc="-15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ikke</a:t>
            </a:r>
            <a:r>
              <a:rPr sz="4400" b="1" spc="-15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bare</a:t>
            </a:r>
            <a:r>
              <a:rPr sz="4400" b="1" spc="-20" dirty="0">
                <a:latin typeface="Arial"/>
                <a:cs typeface="Arial"/>
              </a:rPr>
              <a:t> </a:t>
            </a:r>
            <a:r>
              <a:rPr sz="4400" b="1" spc="-10" dirty="0">
                <a:latin typeface="Arial"/>
                <a:cs typeface="Arial"/>
              </a:rPr>
              <a:t>vide. </a:t>
            </a:r>
            <a:r>
              <a:rPr sz="4400" b="1" dirty="0">
                <a:latin typeface="Arial"/>
                <a:cs typeface="Arial"/>
              </a:rPr>
              <a:t>Du</a:t>
            </a:r>
            <a:r>
              <a:rPr sz="4400" b="1" spc="-10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skal</a:t>
            </a:r>
            <a:r>
              <a:rPr sz="4400" b="1" spc="-10" dirty="0">
                <a:latin typeface="Arial"/>
                <a:cs typeface="Arial"/>
              </a:rPr>
              <a:t> kunne.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9672F054-67F8-2C88-76FF-2B0C82F5F7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6923" y="5080971"/>
            <a:ext cx="3378357" cy="15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0C31E-859B-1AC5-632E-9832A0B51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44F2A-E8EA-6BE0-9D77-D8746056B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01247F5-3C37-44C7-7F49-36C9F880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9989D3E-3C01-44B4-1A4B-C883372E7D8A}"/>
              </a:ext>
            </a:extLst>
          </p:cNvPr>
          <p:cNvSpPr txBox="1">
            <a:spLocks/>
          </p:cNvSpPr>
          <p:nvPr/>
        </p:nvSpPr>
        <p:spPr>
          <a:xfrm>
            <a:off x="3188486" y="512914"/>
            <a:ext cx="306470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sz="2800" dirty="0">
                <a:solidFill>
                  <a:srgbClr val="002060"/>
                </a:solidFill>
              </a:rPr>
              <a:t>Så</a:t>
            </a:r>
            <a:r>
              <a:rPr lang="da-DK" sz="2800" spc="5" dirty="0">
                <a:solidFill>
                  <a:srgbClr val="002060"/>
                </a:solidFill>
              </a:rPr>
              <a:t> </a:t>
            </a:r>
            <a:r>
              <a:rPr lang="da-DK" sz="2800" spc="-10" dirty="0">
                <a:solidFill>
                  <a:srgbClr val="002060"/>
                </a:solidFill>
              </a:rPr>
              <a:t>derfor</a:t>
            </a:r>
            <a:endParaRPr lang="da-DK" sz="2800" dirty="0">
              <a:solidFill>
                <a:srgbClr val="002060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3FB1E36-762A-0293-0216-0C9F9DA3A979}"/>
              </a:ext>
            </a:extLst>
          </p:cNvPr>
          <p:cNvSpPr txBox="1">
            <a:spLocks/>
          </p:cNvSpPr>
          <p:nvPr/>
        </p:nvSpPr>
        <p:spPr>
          <a:xfrm>
            <a:off x="476655" y="1573652"/>
            <a:ext cx="8190689" cy="3710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3180"/>
              </a:lnSpc>
              <a:spcBef>
                <a:spcPts val="100"/>
              </a:spcBef>
            </a:pP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Når</a:t>
            </a:r>
            <a:r>
              <a:rPr lang="da-DK" sz="20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vi</a:t>
            </a:r>
            <a:r>
              <a:rPr lang="da-DK" sz="2000" b="1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giver</a:t>
            </a:r>
            <a:r>
              <a:rPr lang="da-DK" sz="2000" b="1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jer</a:t>
            </a:r>
            <a:r>
              <a:rPr lang="da-DK" sz="2000" b="1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spc="-10" dirty="0">
                <a:solidFill>
                  <a:srgbClr val="000000"/>
                </a:solidFill>
                <a:latin typeface="Calibri"/>
                <a:cs typeface="Calibri"/>
              </a:rPr>
              <a:t>(hjemme)opgaver</a:t>
            </a:r>
          </a:p>
          <a:p>
            <a:pPr marL="926465" marR="5080">
              <a:lnSpc>
                <a:spcPts val="3000"/>
              </a:lnSpc>
              <a:spcBef>
                <a:spcPts val="220"/>
              </a:spcBef>
            </a:pPr>
            <a:r>
              <a:rPr lang="da-DK" sz="2000" dirty="0">
                <a:solidFill>
                  <a:srgbClr val="000000"/>
                </a:solidFill>
              </a:rPr>
              <a:t>Er</a:t>
            </a:r>
            <a:r>
              <a:rPr lang="da-DK" sz="2000" spc="-4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det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for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at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opleve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“</a:t>
            </a:r>
            <a:r>
              <a:rPr lang="da-DK" sz="2000" dirty="0" err="1">
                <a:solidFill>
                  <a:srgbClr val="000000"/>
                </a:solidFill>
              </a:rPr>
              <a:t>things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 err="1">
                <a:solidFill>
                  <a:srgbClr val="000000"/>
                </a:solidFill>
              </a:rPr>
              <a:t>that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 err="1">
                <a:solidFill>
                  <a:srgbClr val="000000"/>
                </a:solidFill>
              </a:rPr>
              <a:t>make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 err="1">
                <a:solidFill>
                  <a:srgbClr val="000000"/>
                </a:solidFill>
              </a:rPr>
              <a:t>you</a:t>
            </a:r>
            <a:r>
              <a:rPr lang="da-DK" sz="2000" spc="-2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go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hmm”</a:t>
            </a:r>
            <a:r>
              <a:rPr lang="da-DK" sz="2000" spc="-2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og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tvinge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jer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til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spc="-25" dirty="0">
                <a:solidFill>
                  <a:srgbClr val="000000"/>
                </a:solidFill>
              </a:rPr>
              <a:t>at </a:t>
            </a:r>
            <a:r>
              <a:rPr lang="da-DK" sz="2000" spc="-10" dirty="0">
                <a:solidFill>
                  <a:srgbClr val="000000"/>
                </a:solidFill>
              </a:rPr>
              <a:t>reflektere</a:t>
            </a:r>
            <a:r>
              <a:rPr lang="da-DK" sz="2000" spc="-6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og</a:t>
            </a:r>
            <a:r>
              <a:rPr lang="da-DK" sz="2000" spc="-45" dirty="0">
                <a:solidFill>
                  <a:srgbClr val="000000"/>
                </a:solidFill>
              </a:rPr>
              <a:t> </a:t>
            </a:r>
            <a:r>
              <a:rPr lang="da-DK" sz="2000" spc="-10" dirty="0">
                <a:solidFill>
                  <a:srgbClr val="000000"/>
                </a:solidFill>
              </a:rPr>
              <a:t>eksperimentere.</a:t>
            </a:r>
          </a:p>
          <a:p>
            <a:pPr marL="12700">
              <a:lnSpc>
                <a:spcPts val="3180"/>
              </a:lnSpc>
              <a:spcBef>
                <a:spcPts val="1805"/>
              </a:spcBef>
            </a:pP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Når</a:t>
            </a:r>
            <a:r>
              <a:rPr lang="da-DK" sz="2000" b="1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vi</a:t>
            </a:r>
            <a:r>
              <a:rPr lang="da-DK" sz="20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stiller</a:t>
            </a:r>
            <a:r>
              <a:rPr lang="da-DK" sz="2000" b="1" spc="-10" dirty="0">
                <a:solidFill>
                  <a:srgbClr val="000000"/>
                </a:solidFill>
                <a:latin typeface="Calibri"/>
                <a:cs typeface="Calibri"/>
              </a:rPr>
              <a:t> spørgsmål</a:t>
            </a:r>
          </a:p>
          <a:p>
            <a:pPr marL="926465" marR="899160">
              <a:lnSpc>
                <a:spcPts val="3000"/>
              </a:lnSpc>
              <a:spcBef>
                <a:spcPts val="220"/>
              </a:spcBef>
            </a:pPr>
            <a:r>
              <a:rPr lang="da-DK" sz="2000" dirty="0">
                <a:solidFill>
                  <a:srgbClr val="000000"/>
                </a:solidFill>
              </a:rPr>
              <a:t>Er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det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for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at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få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jer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til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at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spc="-10" dirty="0">
                <a:solidFill>
                  <a:srgbClr val="000000"/>
                </a:solidFill>
              </a:rPr>
              <a:t>reflektere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–</a:t>
            </a:r>
            <a:r>
              <a:rPr lang="da-DK" sz="2000" spc="-2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eller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finde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viden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frem,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for</a:t>
            </a:r>
            <a:r>
              <a:rPr lang="da-DK" sz="2000" spc="-30" dirty="0">
                <a:solidFill>
                  <a:srgbClr val="000000"/>
                </a:solidFill>
              </a:rPr>
              <a:t> </a:t>
            </a:r>
            <a:r>
              <a:rPr lang="da-DK" sz="2000" spc="-25" dirty="0">
                <a:solidFill>
                  <a:srgbClr val="000000"/>
                </a:solidFill>
              </a:rPr>
              <a:t>at </a:t>
            </a:r>
            <a:r>
              <a:rPr lang="da-DK" sz="2000" dirty="0">
                <a:solidFill>
                  <a:srgbClr val="000000"/>
                </a:solidFill>
              </a:rPr>
              <a:t>hjælpe</a:t>
            </a:r>
            <a:r>
              <a:rPr lang="da-DK" sz="2000" spc="-1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jer</a:t>
            </a:r>
            <a:r>
              <a:rPr lang="da-DK" sz="2000" spc="-1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til</a:t>
            </a:r>
            <a:r>
              <a:rPr lang="da-DK" sz="2000" spc="-1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at</a:t>
            </a:r>
            <a:r>
              <a:rPr lang="da-DK" sz="2000" spc="-10" dirty="0">
                <a:solidFill>
                  <a:srgbClr val="000000"/>
                </a:solidFill>
              </a:rPr>
              <a:t> huske.</a:t>
            </a:r>
          </a:p>
          <a:p>
            <a:pPr marL="12700">
              <a:lnSpc>
                <a:spcPts val="3229"/>
              </a:lnSpc>
              <a:spcBef>
                <a:spcPts val="1689"/>
              </a:spcBef>
            </a:pP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Når</a:t>
            </a:r>
            <a:r>
              <a:rPr lang="da-DK" sz="2000" b="1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vi</a:t>
            </a:r>
            <a:r>
              <a:rPr lang="da-DK" sz="2000" b="1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giver</a:t>
            </a:r>
            <a:r>
              <a:rPr lang="da-DK" sz="2000" b="1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dirty="0">
                <a:solidFill>
                  <a:srgbClr val="000000"/>
                </a:solidFill>
                <a:latin typeface="Calibri"/>
                <a:cs typeface="Calibri"/>
              </a:rPr>
              <a:t>jer</a:t>
            </a:r>
            <a:r>
              <a:rPr lang="da-DK" sz="2000" b="1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da-DK" sz="2000" b="1" spc="-10" dirty="0">
                <a:solidFill>
                  <a:srgbClr val="000000"/>
                </a:solidFill>
                <a:latin typeface="Calibri"/>
                <a:cs typeface="Calibri"/>
              </a:rPr>
              <a:t>øvelser</a:t>
            </a:r>
          </a:p>
          <a:p>
            <a:pPr marL="926465">
              <a:lnSpc>
                <a:spcPts val="3229"/>
              </a:lnSpc>
            </a:pPr>
            <a:r>
              <a:rPr lang="da-DK" sz="2000" dirty="0">
                <a:solidFill>
                  <a:srgbClr val="000000"/>
                </a:solidFill>
              </a:rPr>
              <a:t>Er</a:t>
            </a:r>
            <a:r>
              <a:rPr lang="da-DK" sz="2000" spc="-5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det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for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at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lade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jer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opleve</a:t>
            </a:r>
            <a:r>
              <a:rPr lang="da-DK" sz="2000" spc="-4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ting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spc="-20" dirty="0">
                <a:solidFill>
                  <a:srgbClr val="000000"/>
                </a:solidFill>
              </a:rPr>
              <a:t>selv,</a:t>
            </a:r>
            <a:r>
              <a:rPr lang="da-DK" sz="2000" spc="-35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fremfor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bare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at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se</a:t>
            </a:r>
            <a:r>
              <a:rPr lang="da-DK" sz="2000" spc="-50" dirty="0">
                <a:solidFill>
                  <a:srgbClr val="000000"/>
                </a:solidFill>
              </a:rPr>
              <a:t> </a:t>
            </a:r>
            <a:r>
              <a:rPr lang="da-DK" sz="2000" dirty="0">
                <a:solidFill>
                  <a:srgbClr val="000000"/>
                </a:solidFill>
              </a:rPr>
              <a:t>på</a:t>
            </a:r>
            <a:r>
              <a:rPr lang="da-DK" sz="2000" spc="-40" dirty="0">
                <a:solidFill>
                  <a:srgbClr val="000000"/>
                </a:solidFill>
              </a:rPr>
              <a:t> </a:t>
            </a:r>
            <a:r>
              <a:rPr lang="da-DK" sz="2000" spc="-25" dirty="0">
                <a:solidFill>
                  <a:srgbClr val="000000"/>
                </a:solidFill>
              </a:rPr>
              <a:t>os.</a:t>
            </a:r>
          </a:p>
        </p:txBody>
      </p:sp>
    </p:spTree>
    <p:extLst>
      <p:ext uri="{BB962C8B-B14F-4D97-AF65-F5344CB8AC3E}">
        <p14:creationId xmlns:p14="http://schemas.microsoft.com/office/powerpoint/2010/main" val="162121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66524CF-1680-79D7-B54C-59E30BD5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4</a:t>
            </a:fld>
            <a:endParaRPr lang="da-DK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5981DA-959C-64C4-6435-07F604D2B4A3}"/>
              </a:ext>
            </a:extLst>
          </p:cNvPr>
          <p:cNvSpPr txBox="1">
            <a:spLocks/>
          </p:cNvSpPr>
          <p:nvPr/>
        </p:nvSpPr>
        <p:spPr>
          <a:xfrm>
            <a:off x="3256453" y="476672"/>
            <a:ext cx="5751189" cy="51125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 dirty="0">
                <a:latin typeface="Times New Roman" pitchFamily="18" charset="0"/>
                <a:cs typeface="Times New Roman" pitchFamily="18" charset="0"/>
              </a:rPr>
              <a:t>Uddannelse:</a:t>
            </a:r>
            <a:endParaRPr lang="da-DK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 err="1">
                <a:latin typeface="Times New Roman" pitchFamily="18" charset="0"/>
                <a:cs typeface="Times New Roman" pitchFamily="18" charset="0"/>
              </a:rPr>
              <a:t>Ph.D.</a:t>
            </a: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 i systemudvikling og MBA</a:t>
            </a:r>
          </a:p>
          <a:p>
            <a:endParaRPr lang="da-DK" dirty="0">
              <a:latin typeface="Times New Roman" pitchFamily="18" charset="0"/>
              <a:cs typeface="Times New Roman" pitchFamily="18" charset="0"/>
            </a:endParaRPr>
          </a:p>
          <a:p>
            <a:r>
              <a:rPr lang="da-DK" sz="2000" b="1" dirty="0">
                <a:latin typeface="Times New Roman" pitchFamily="18" charset="0"/>
                <a:cs typeface="Times New Roman" pitchFamily="18" charset="0"/>
              </a:rPr>
              <a:t>Baggrund: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15 år i erhvervslivet som udvikler og leder primært i den finansielle sektor</a:t>
            </a:r>
          </a:p>
          <a:p>
            <a:endParaRPr lang="da-DK" dirty="0"/>
          </a:p>
          <a:p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 dirty="0">
                <a:latin typeface="Times New Roman" pitchFamily="18" charset="0"/>
                <a:cs typeface="Times New Roman" pitchFamily="18" charset="0"/>
              </a:rPr>
              <a:t>Systemudvikling og IT- og forretningsudvikling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 dirty="0">
                <a:latin typeface="Times New Roman" pitchFamily="18" charset="0"/>
                <a:cs typeface="Times New Roman" pitchFamily="18" charset="0"/>
              </a:rPr>
              <a:t>Undervisning på IT-arkitekturuddannelsen</a:t>
            </a:r>
          </a:p>
          <a:p>
            <a:endParaRPr lang="da-DK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Interesser: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 dirty="0">
                <a:latin typeface="Times New Roman" pitchFamily="18" charset="0"/>
                <a:cs typeface="Times New Roman" pitchFamily="18" charset="0"/>
              </a:rPr>
              <a:t>AI og systemudvikling</a:t>
            </a:r>
          </a:p>
          <a:p>
            <a:pPr marL="285750" indent="-285750">
              <a:buFont typeface="Arial" pitchFamily="34" charset="0"/>
              <a:buChar char="•"/>
            </a:pPr>
            <a:endParaRPr lang="da-DK" sz="2000" dirty="0">
              <a:latin typeface="Times New Roman" pitchFamily="18" charset="0"/>
              <a:cs typeface="Times New Roman" pitchFamily="18" charset="0"/>
            </a:endParaRPr>
          </a:p>
          <a:p>
            <a:endParaRPr lang="da-DK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3E55E2-92EF-D591-9E54-06AB83B3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75" y="2321232"/>
            <a:ext cx="2962672" cy="1143000"/>
          </a:xfrm>
        </p:spPr>
        <p:txBody>
          <a:bodyPr>
            <a:normAutofit/>
          </a:bodyPr>
          <a:lstStyle/>
          <a:p>
            <a:r>
              <a:rPr lang="da-DK" sz="2000" dirty="0">
                <a:latin typeface="Imprint MT Shadow" pitchFamily="82" charset="0"/>
                <a:cs typeface="Times New Roman" pitchFamily="18" charset="0"/>
              </a:rPr>
              <a:t>Lasse Vogelsang</a:t>
            </a:r>
            <a:br>
              <a:rPr lang="da-DK" sz="2000" dirty="0">
                <a:latin typeface="Imprint MT Shadow" pitchFamily="82" charset="0"/>
                <a:cs typeface="Times New Roman" pitchFamily="18" charset="0"/>
              </a:rPr>
            </a:br>
            <a:r>
              <a:rPr lang="da-DK" sz="1800" i="1" dirty="0">
                <a:latin typeface="Times New Roman" pitchFamily="18" charset="0"/>
                <a:cs typeface="Times New Roman" pitchFamily="18" charset="0"/>
              </a:rPr>
              <a:t>Underviser</a:t>
            </a:r>
            <a:br>
              <a:rPr lang="da-DK" sz="1800" i="1" dirty="0">
                <a:latin typeface="Times New Roman" pitchFamily="18" charset="0"/>
                <a:cs typeface="Times New Roman" pitchFamily="18" charset="0"/>
              </a:rPr>
            </a:br>
            <a:endParaRPr lang="da-DK" sz="1800" i="1" dirty="0">
              <a:latin typeface="Imprint MT Shadow" pitchFamily="82" charset="0"/>
              <a:cs typeface="Times New Roman" pitchFamily="18" charset="0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D270616-5F34-5393-645E-0038DE98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2" y="724244"/>
            <a:ext cx="1319252" cy="15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56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61332-D5C8-6A78-6F9C-4518F7DCB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E59E2A9-A98A-D0C0-3B12-E5A9FE53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grpSp>
        <p:nvGrpSpPr>
          <p:cNvPr id="3" name="object 2">
            <a:extLst>
              <a:ext uri="{FF2B5EF4-FFF2-40B4-BE49-F238E27FC236}">
                <a16:creationId xmlns:a16="http://schemas.microsoft.com/office/drawing/2014/main" id="{71D7DAFF-A828-81D1-5778-4356DF416D62}"/>
              </a:ext>
            </a:extLst>
          </p:cNvPr>
          <p:cNvGrpSpPr/>
          <p:nvPr/>
        </p:nvGrpSpPr>
        <p:grpSpPr>
          <a:xfrm>
            <a:off x="437745" y="0"/>
            <a:ext cx="8356060" cy="5815698"/>
            <a:chOff x="706151" y="459037"/>
            <a:chExt cx="8133912" cy="5580398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6E714945-C587-B110-8C64-3B630381A4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51" y="1665795"/>
              <a:ext cx="8133912" cy="4373640"/>
            </a:xfrm>
            <a:prstGeom prst="rect">
              <a:avLst/>
            </a:prstGeom>
          </p:spPr>
        </p:pic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06246C99-117C-5D3A-41F4-BF4AC7058F35}"/>
                </a:ext>
              </a:extLst>
            </p:cNvPr>
            <p:cNvSpPr/>
            <p:nvPr/>
          </p:nvSpPr>
          <p:spPr>
            <a:xfrm>
              <a:off x="1837585" y="459037"/>
              <a:ext cx="2272030" cy="815340"/>
            </a:xfrm>
            <a:custGeom>
              <a:avLst/>
              <a:gdLst/>
              <a:ahLst/>
              <a:cxnLst/>
              <a:rect l="l" t="t" r="r" b="b"/>
              <a:pathLst>
                <a:path w="2272029" h="815340">
                  <a:moveTo>
                    <a:pt x="2255340" y="642442"/>
                  </a:moveTo>
                  <a:lnTo>
                    <a:pt x="2067817" y="642442"/>
                  </a:lnTo>
                  <a:lnTo>
                    <a:pt x="2067817" y="803175"/>
                  </a:lnTo>
                  <a:lnTo>
                    <a:pt x="2255340" y="803175"/>
                  </a:lnTo>
                  <a:lnTo>
                    <a:pt x="2255340" y="642442"/>
                  </a:lnTo>
                  <a:close/>
                </a:path>
                <a:path w="2272029" h="815340">
                  <a:moveTo>
                    <a:pt x="755054" y="144860"/>
                  </a:moveTo>
                  <a:lnTo>
                    <a:pt x="554633" y="144860"/>
                  </a:lnTo>
                  <a:lnTo>
                    <a:pt x="554655" y="592832"/>
                  </a:lnTo>
                  <a:lnTo>
                    <a:pt x="555501" y="659618"/>
                  </a:lnTo>
                  <a:lnTo>
                    <a:pt x="558105" y="702221"/>
                  </a:lnTo>
                  <a:lnTo>
                    <a:pt x="569313" y="743753"/>
                  </a:lnTo>
                  <a:lnTo>
                    <a:pt x="593762" y="780727"/>
                  </a:lnTo>
                  <a:lnTo>
                    <a:pt x="635465" y="806152"/>
                  </a:lnTo>
                  <a:lnTo>
                    <a:pt x="672920" y="814090"/>
                  </a:lnTo>
                  <a:lnTo>
                    <a:pt x="694531" y="815082"/>
                  </a:lnTo>
                  <a:lnTo>
                    <a:pt x="713801" y="814041"/>
                  </a:lnTo>
                  <a:lnTo>
                    <a:pt x="764727" y="798432"/>
                  </a:lnTo>
                  <a:lnTo>
                    <a:pt x="805051" y="764091"/>
                  </a:lnTo>
                  <a:lnTo>
                    <a:pt x="816074" y="748482"/>
                  </a:lnTo>
                  <a:lnTo>
                    <a:pt x="1016496" y="748482"/>
                  </a:lnTo>
                  <a:lnTo>
                    <a:pt x="1016496" y="698500"/>
                  </a:lnTo>
                  <a:lnTo>
                    <a:pt x="785315" y="698500"/>
                  </a:lnTo>
                  <a:lnTo>
                    <a:pt x="775905" y="697600"/>
                  </a:lnTo>
                  <a:lnTo>
                    <a:pt x="756232" y="654100"/>
                  </a:lnTo>
                  <a:lnTo>
                    <a:pt x="755054" y="592832"/>
                  </a:lnTo>
                  <a:lnTo>
                    <a:pt x="755054" y="144860"/>
                  </a:lnTo>
                  <a:close/>
                </a:path>
                <a:path w="2272029" h="815340">
                  <a:moveTo>
                    <a:pt x="1016496" y="748482"/>
                  </a:moveTo>
                  <a:lnTo>
                    <a:pt x="816074" y="748482"/>
                  </a:lnTo>
                  <a:lnTo>
                    <a:pt x="812601" y="803175"/>
                  </a:lnTo>
                  <a:lnTo>
                    <a:pt x="1016496" y="803175"/>
                  </a:lnTo>
                  <a:lnTo>
                    <a:pt x="1016496" y="748482"/>
                  </a:lnTo>
                  <a:close/>
                </a:path>
                <a:path w="2272029" h="815340">
                  <a:moveTo>
                    <a:pt x="1016496" y="144860"/>
                  </a:moveTo>
                  <a:lnTo>
                    <a:pt x="816074" y="144860"/>
                  </a:lnTo>
                  <a:lnTo>
                    <a:pt x="816038" y="592832"/>
                  </a:lnTo>
                  <a:lnTo>
                    <a:pt x="815810" y="624179"/>
                  </a:lnTo>
                  <a:lnTo>
                    <a:pt x="813702" y="672052"/>
                  </a:lnTo>
                  <a:lnTo>
                    <a:pt x="785315" y="698500"/>
                  </a:lnTo>
                  <a:lnTo>
                    <a:pt x="1016496" y="698500"/>
                  </a:lnTo>
                  <a:lnTo>
                    <a:pt x="1016496" y="144860"/>
                  </a:lnTo>
                  <a:close/>
                </a:path>
                <a:path w="2272029" h="815340">
                  <a:moveTo>
                    <a:pt x="1256009" y="571996"/>
                  </a:moveTo>
                  <a:lnTo>
                    <a:pt x="1078409" y="571996"/>
                  </a:lnTo>
                  <a:lnTo>
                    <a:pt x="1078437" y="604614"/>
                  </a:lnTo>
                  <a:lnTo>
                    <a:pt x="1083493" y="675680"/>
                  </a:lnTo>
                  <a:lnTo>
                    <a:pt x="1098748" y="726777"/>
                  </a:lnTo>
                  <a:lnTo>
                    <a:pt x="1127583" y="763240"/>
                  </a:lnTo>
                  <a:lnTo>
                    <a:pt x="1173410" y="791269"/>
                  </a:lnTo>
                  <a:lnTo>
                    <a:pt x="1233251" y="809129"/>
                  </a:lnTo>
                  <a:lnTo>
                    <a:pt x="1304131" y="815082"/>
                  </a:lnTo>
                  <a:lnTo>
                    <a:pt x="1337353" y="813702"/>
                  </a:lnTo>
                  <a:lnTo>
                    <a:pt x="1396264" y="802664"/>
                  </a:lnTo>
                  <a:lnTo>
                    <a:pt x="1444633" y="780789"/>
                  </a:lnTo>
                  <a:lnTo>
                    <a:pt x="1479484" y="749287"/>
                  </a:lnTo>
                  <a:lnTo>
                    <a:pt x="1500770" y="707073"/>
                  </a:lnTo>
                  <a:lnTo>
                    <a:pt x="1502774" y="698500"/>
                  </a:lnTo>
                  <a:lnTo>
                    <a:pt x="1289248" y="698500"/>
                  </a:lnTo>
                  <a:lnTo>
                    <a:pt x="1280147" y="697507"/>
                  </a:lnTo>
                  <a:lnTo>
                    <a:pt x="1257684" y="657448"/>
                  </a:lnTo>
                  <a:lnTo>
                    <a:pt x="1256009" y="613667"/>
                  </a:lnTo>
                  <a:lnTo>
                    <a:pt x="1256009" y="571996"/>
                  </a:lnTo>
                  <a:close/>
                </a:path>
                <a:path w="2272029" h="815340">
                  <a:moveTo>
                    <a:pt x="1280318" y="132953"/>
                  </a:moveTo>
                  <a:lnTo>
                    <a:pt x="1218368" y="138038"/>
                  </a:lnTo>
                  <a:lnTo>
                    <a:pt x="1164480" y="153292"/>
                  </a:lnTo>
                  <a:lnTo>
                    <a:pt x="1121878" y="177912"/>
                  </a:lnTo>
                  <a:lnTo>
                    <a:pt x="1093787" y="211087"/>
                  </a:lnTo>
                  <a:lnTo>
                    <a:pt x="1078160" y="258899"/>
                  </a:lnTo>
                  <a:lnTo>
                    <a:pt x="1072951" y="327422"/>
                  </a:lnTo>
                  <a:lnTo>
                    <a:pt x="1074161" y="354258"/>
                  </a:lnTo>
                  <a:lnTo>
                    <a:pt x="1083834" y="402255"/>
                  </a:lnTo>
                  <a:lnTo>
                    <a:pt x="1106282" y="444206"/>
                  </a:lnTo>
                  <a:lnTo>
                    <a:pt x="1160108" y="489226"/>
                  </a:lnTo>
                  <a:lnTo>
                    <a:pt x="1199951" y="513457"/>
                  </a:lnTo>
                  <a:lnTo>
                    <a:pt x="1246677" y="539812"/>
                  </a:lnTo>
                  <a:lnTo>
                    <a:pt x="1281683" y="560338"/>
                  </a:lnTo>
                  <a:lnTo>
                    <a:pt x="1316534" y="583902"/>
                  </a:lnTo>
                  <a:lnTo>
                    <a:pt x="1326765" y="621574"/>
                  </a:lnTo>
                  <a:lnTo>
                    <a:pt x="1327329" y="646426"/>
                  </a:lnTo>
                  <a:lnTo>
                    <a:pt x="1326920" y="658580"/>
                  </a:lnTo>
                  <a:lnTo>
                    <a:pt x="1307355" y="695833"/>
                  </a:lnTo>
                  <a:lnTo>
                    <a:pt x="1289248" y="698500"/>
                  </a:lnTo>
                  <a:lnTo>
                    <a:pt x="1502774" y="698500"/>
                  </a:lnTo>
                  <a:lnTo>
                    <a:pt x="1507281" y="679215"/>
                  </a:lnTo>
                  <a:lnTo>
                    <a:pt x="1511187" y="646426"/>
                  </a:lnTo>
                  <a:lnTo>
                    <a:pt x="1512489" y="608707"/>
                  </a:lnTo>
                  <a:lnTo>
                    <a:pt x="1510784" y="574880"/>
                  </a:lnTo>
                  <a:lnTo>
                    <a:pt x="1497142" y="520061"/>
                  </a:lnTo>
                  <a:lnTo>
                    <a:pt x="1467810" y="479908"/>
                  </a:lnTo>
                  <a:lnTo>
                    <a:pt x="1410512" y="439725"/>
                  </a:lnTo>
                  <a:lnTo>
                    <a:pt x="1370608" y="418703"/>
                  </a:lnTo>
                  <a:lnTo>
                    <a:pt x="1340640" y="403541"/>
                  </a:lnTo>
                  <a:lnTo>
                    <a:pt x="1316223" y="390302"/>
                  </a:lnTo>
                  <a:lnTo>
                    <a:pt x="1284039" y="369590"/>
                  </a:lnTo>
                  <a:lnTo>
                    <a:pt x="1258738" y="338584"/>
                  </a:lnTo>
                  <a:lnTo>
                    <a:pt x="1254606" y="298757"/>
                  </a:lnTo>
                  <a:lnTo>
                    <a:pt x="1254538" y="293843"/>
                  </a:lnTo>
                  <a:lnTo>
                    <a:pt x="1255048" y="283719"/>
                  </a:lnTo>
                  <a:lnTo>
                    <a:pt x="1280349" y="250233"/>
                  </a:lnTo>
                  <a:lnTo>
                    <a:pt x="1288256" y="249535"/>
                  </a:lnTo>
                  <a:lnTo>
                    <a:pt x="1492837" y="249535"/>
                  </a:lnTo>
                  <a:lnTo>
                    <a:pt x="1491902" y="244078"/>
                  </a:lnTo>
                  <a:lnTo>
                    <a:pt x="1473206" y="206871"/>
                  </a:lnTo>
                  <a:lnTo>
                    <a:pt x="1432247" y="168858"/>
                  </a:lnTo>
                  <a:lnTo>
                    <a:pt x="1391691" y="149572"/>
                  </a:lnTo>
                  <a:lnTo>
                    <a:pt x="1340904" y="137108"/>
                  </a:lnTo>
                  <a:lnTo>
                    <a:pt x="1311836" y="133992"/>
                  </a:lnTo>
                  <a:lnTo>
                    <a:pt x="1280318" y="132953"/>
                  </a:lnTo>
                  <a:close/>
                </a:path>
                <a:path w="2272029" h="815340">
                  <a:moveTo>
                    <a:pt x="1492837" y="249535"/>
                  </a:moveTo>
                  <a:lnTo>
                    <a:pt x="1288256" y="249535"/>
                  </a:lnTo>
                  <a:lnTo>
                    <a:pt x="1297697" y="250295"/>
                  </a:lnTo>
                  <a:lnTo>
                    <a:pt x="1305185" y="252574"/>
                  </a:lnTo>
                  <a:lnTo>
                    <a:pt x="1319184" y="298757"/>
                  </a:lnTo>
                  <a:lnTo>
                    <a:pt x="1319509" y="355203"/>
                  </a:lnTo>
                  <a:lnTo>
                    <a:pt x="1497111" y="355203"/>
                  </a:lnTo>
                  <a:lnTo>
                    <a:pt x="1496989" y="308307"/>
                  </a:lnTo>
                  <a:lnTo>
                    <a:pt x="1496786" y="293843"/>
                  </a:lnTo>
                  <a:lnTo>
                    <a:pt x="1495809" y="273968"/>
                  </a:lnTo>
                  <a:lnTo>
                    <a:pt x="1494181" y="257379"/>
                  </a:lnTo>
                  <a:lnTo>
                    <a:pt x="1492837" y="249535"/>
                  </a:lnTo>
                  <a:close/>
                </a:path>
                <a:path w="2272029" h="815340">
                  <a:moveTo>
                    <a:pt x="2271712" y="0"/>
                  </a:moveTo>
                  <a:lnTo>
                    <a:pt x="2051446" y="0"/>
                  </a:lnTo>
                  <a:lnTo>
                    <a:pt x="2084189" y="604738"/>
                  </a:lnTo>
                  <a:lnTo>
                    <a:pt x="2238970" y="604738"/>
                  </a:lnTo>
                  <a:lnTo>
                    <a:pt x="2271712" y="0"/>
                  </a:lnTo>
                  <a:close/>
                </a:path>
                <a:path w="2272029" h="815340">
                  <a:moveTo>
                    <a:pt x="1766093" y="0"/>
                  </a:moveTo>
                  <a:lnTo>
                    <a:pt x="1565671" y="0"/>
                  </a:lnTo>
                  <a:lnTo>
                    <a:pt x="1565671" y="803175"/>
                  </a:lnTo>
                  <a:lnTo>
                    <a:pt x="1766093" y="803175"/>
                  </a:lnTo>
                  <a:lnTo>
                    <a:pt x="1766341" y="516256"/>
                  </a:lnTo>
                  <a:lnTo>
                    <a:pt x="1945046" y="516256"/>
                  </a:lnTo>
                  <a:lnTo>
                    <a:pt x="1915914" y="407045"/>
                  </a:lnTo>
                  <a:lnTo>
                    <a:pt x="1937598" y="337165"/>
                  </a:lnTo>
                  <a:lnTo>
                    <a:pt x="1766341" y="337165"/>
                  </a:lnTo>
                  <a:lnTo>
                    <a:pt x="1766093" y="0"/>
                  </a:lnTo>
                  <a:close/>
                </a:path>
                <a:path w="2272029" h="815340">
                  <a:moveTo>
                    <a:pt x="1945046" y="516256"/>
                  </a:moveTo>
                  <a:lnTo>
                    <a:pt x="1766341" y="516256"/>
                  </a:lnTo>
                  <a:lnTo>
                    <a:pt x="1828849" y="803175"/>
                  </a:lnTo>
                  <a:lnTo>
                    <a:pt x="2021582" y="803175"/>
                  </a:lnTo>
                  <a:lnTo>
                    <a:pt x="1945046" y="516256"/>
                  </a:lnTo>
                  <a:close/>
                </a:path>
                <a:path w="2272029" h="815340">
                  <a:moveTo>
                    <a:pt x="1997273" y="144860"/>
                  </a:moveTo>
                  <a:lnTo>
                    <a:pt x="1828849" y="144860"/>
                  </a:lnTo>
                  <a:lnTo>
                    <a:pt x="1766341" y="337165"/>
                  </a:lnTo>
                  <a:lnTo>
                    <a:pt x="1937598" y="337165"/>
                  </a:lnTo>
                  <a:lnTo>
                    <a:pt x="1997273" y="144860"/>
                  </a:lnTo>
                  <a:close/>
                </a:path>
                <a:path w="2272029" h="815340">
                  <a:moveTo>
                    <a:pt x="208855" y="0"/>
                  </a:moveTo>
                  <a:lnTo>
                    <a:pt x="0" y="0"/>
                  </a:lnTo>
                  <a:lnTo>
                    <a:pt x="0" y="803175"/>
                  </a:lnTo>
                  <a:lnTo>
                    <a:pt x="208855" y="803175"/>
                  </a:lnTo>
                  <a:lnTo>
                    <a:pt x="208855" y="465832"/>
                  </a:lnTo>
                  <a:lnTo>
                    <a:pt x="480218" y="465832"/>
                  </a:lnTo>
                  <a:lnTo>
                    <a:pt x="480218" y="287238"/>
                  </a:lnTo>
                  <a:lnTo>
                    <a:pt x="208855" y="287238"/>
                  </a:lnTo>
                  <a:lnTo>
                    <a:pt x="208855" y="0"/>
                  </a:lnTo>
                  <a:close/>
                </a:path>
                <a:path w="2272029" h="815340">
                  <a:moveTo>
                    <a:pt x="480218" y="465832"/>
                  </a:moveTo>
                  <a:lnTo>
                    <a:pt x="271363" y="465832"/>
                  </a:lnTo>
                  <a:lnTo>
                    <a:pt x="271363" y="803175"/>
                  </a:lnTo>
                  <a:lnTo>
                    <a:pt x="480218" y="803175"/>
                  </a:lnTo>
                  <a:lnTo>
                    <a:pt x="480218" y="465832"/>
                  </a:lnTo>
                  <a:close/>
                </a:path>
                <a:path w="2272029" h="815340">
                  <a:moveTo>
                    <a:pt x="480218" y="0"/>
                  </a:moveTo>
                  <a:lnTo>
                    <a:pt x="271363" y="0"/>
                  </a:lnTo>
                  <a:lnTo>
                    <a:pt x="271363" y="287238"/>
                  </a:lnTo>
                  <a:lnTo>
                    <a:pt x="480218" y="287238"/>
                  </a:lnTo>
                  <a:lnTo>
                    <a:pt x="480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kstfelt 14">
            <a:extLst>
              <a:ext uri="{FF2B5EF4-FFF2-40B4-BE49-F238E27FC236}">
                <a16:creationId xmlns:a16="http://schemas.microsoft.com/office/drawing/2014/main" id="{AF0004EC-EBB8-A130-AE43-73C5BDD9C152}"/>
              </a:ext>
            </a:extLst>
          </p:cNvPr>
          <p:cNvSpPr txBox="1"/>
          <p:nvPr/>
        </p:nvSpPr>
        <p:spPr>
          <a:xfrm>
            <a:off x="2091446" y="2598003"/>
            <a:ext cx="5350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>
                <a:solidFill>
                  <a:schemeClr val="bg1"/>
                </a:solidFill>
              </a:rPr>
              <a:t>Husk!</a:t>
            </a:r>
          </a:p>
          <a:p>
            <a:pPr algn="ctr"/>
            <a:r>
              <a:rPr lang="da-DK" sz="2400" dirty="0">
                <a:solidFill>
                  <a:schemeClr val="bg1"/>
                </a:solidFill>
              </a:rPr>
              <a:t>Det handler aldrig om løsningen!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45D69C0E-FB9A-C7DD-3930-657123CAA70E}"/>
              </a:ext>
            </a:extLst>
          </p:cNvPr>
          <p:cNvSpPr txBox="1"/>
          <p:nvPr/>
        </p:nvSpPr>
        <p:spPr>
          <a:xfrm>
            <a:off x="695528" y="4984701"/>
            <a:ext cx="7840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>
                <a:solidFill>
                  <a:schemeClr val="bg1"/>
                </a:solidFill>
              </a:rPr>
              <a:t>Men hvordan kommer du frem til den rigtige kvalitetsløsning på den mest optimale måde!</a:t>
            </a:r>
          </a:p>
        </p:txBody>
      </p:sp>
    </p:spTree>
    <p:extLst>
      <p:ext uri="{BB962C8B-B14F-4D97-AF65-F5344CB8AC3E}">
        <p14:creationId xmlns:p14="http://schemas.microsoft.com/office/powerpoint/2010/main" val="2025875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AD9BF-9ED4-E6A9-FB7E-DB6393356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F9364-32E0-CB74-A9F6-7B825E55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4B97B57-8707-E264-BCF2-168F1EB9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pic>
        <p:nvPicPr>
          <p:cNvPr id="8" name="object 2">
            <a:extLst>
              <a:ext uri="{FF2B5EF4-FFF2-40B4-BE49-F238E27FC236}">
                <a16:creationId xmlns:a16="http://schemas.microsoft.com/office/drawing/2014/main" id="{838B5A90-0E28-B0A4-0A1A-8EA34EA253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936" y="1169391"/>
            <a:ext cx="8307614" cy="4902739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4C387E7B-EA85-EA9D-1310-3DD44338ABE6}"/>
              </a:ext>
            </a:extLst>
          </p:cNvPr>
          <p:cNvSpPr txBox="1">
            <a:spLocks/>
          </p:cNvSpPr>
          <p:nvPr/>
        </p:nvSpPr>
        <p:spPr>
          <a:xfrm>
            <a:off x="2223288" y="280696"/>
            <a:ext cx="4331713" cy="489632"/>
          </a:xfrm>
          <a:prstGeom prst="rect">
            <a:avLst/>
          </a:prstGeom>
        </p:spPr>
        <p:txBody>
          <a:bodyPr vert="horz" wrap="square" lIns="0" tIns="58177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545">
              <a:spcBef>
                <a:spcPts val="110"/>
              </a:spcBef>
            </a:pPr>
            <a:r>
              <a:rPr lang="da-DK" sz="2800" dirty="0">
                <a:solidFill>
                  <a:srgbClr val="F25B4D"/>
                </a:solidFill>
              </a:rPr>
              <a:t>Arbejd!,</a:t>
            </a:r>
            <a:r>
              <a:rPr lang="da-DK" sz="2800" spc="275" dirty="0">
                <a:solidFill>
                  <a:srgbClr val="F25B4D"/>
                </a:solidFill>
              </a:rPr>
              <a:t> </a:t>
            </a:r>
            <a:r>
              <a:rPr lang="da-DK" sz="2800" dirty="0">
                <a:solidFill>
                  <a:srgbClr val="F25B4D"/>
                </a:solidFill>
              </a:rPr>
              <a:t>arbejd!,</a:t>
            </a:r>
            <a:r>
              <a:rPr lang="da-DK" sz="2800" spc="275" dirty="0">
                <a:solidFill>
                  <a:srgbClr val="F25B4D"/>
                </a:solidFill>
              </a:rPr>
              <a:t> </a:t>
            </a:r>
            <a:r>
              <a:rPr lang="da-DK" sz="2800" spc="-10" dirty="0">
                <a:solidFill>
                  <a:srgbClr val="F25B4D"/>
                </a:solidFill>
              </a:rPr>
              <a:t>arbejd!</a:t>
            </a:r>
            <a:endParaRPr lang="da-DK" sz="2800" dirty="0">
              <a:solidFill>
                <a:srgbClr val="F25B4D"/>
              </a:solidFill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5519623-4C34-9D43-4308-9EDF022E7193}"/>
              </a:ext>
            </a:extLst>
          </p:cNvPr>
          <p:cNvSpPr txBox="1">
            <a:spLocks/>
          </p:cNvSpPr>
          <p:nvPr/>
        </p:nvSpPr>
        <p:spPr>
          <a:xfrm>
            <a:off x="828406" y="1798195"/>
            <a:ext cx="7479155" cy="3247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da-DK" sz="1800" dirty="0">
                <a:solidFill>
                  <a:schemeClr val="bg1"/>
                </a:solidFill>
              </a:rPr>
              <a:t>Det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handler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ikke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om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at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aflevere</a:t>
            </a:r>
            <a:r>
              <a:rPr lang="da-DK" sz="1800" spc="-5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–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ligesom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det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ikke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handler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om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spc="-10" dirty="0">
                <a:solidFill>
                  <a:schemeClr val="bg1"/>
                </a:solidFill>
              </a:rPr>
              <a:t>løsningen.</a:t>
            </a:r>
          </a:p>
          <a:p>
            <a:pPr marL="12700" marR="5080">
              <a:lnSpc>
                <a:spcPts val="3100"/>
              </a:lnSpc>
              <a:spcBef>
                <a:spcPts val="2960"/>
              </a:spcBef>
            </a:pPr>
            <a:r>
              <a:rPr lang="da-DK" sz="1800" dirty="0">
                <a:solidFill>
                  <a:schemeClr val="bg1"/>
                </a:solidFill>
              </a:rPr>
              <a:t>Det</a:t>
            </a:r>
            <a:r>
              <a:rPr lang="da-DK" sz="1800" spc="-1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handler</a:t>
            </a:r>
            <a:r>
              <a:rPr lang="da-DK" sz="1800" spc="-1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om</a:t>
            </a:r>
            <a:r>
              <a:rPr lang="da-DK" sz="1800" spc="-1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arbejdet</a:t>
            </a:r>
            <a:r>
              <a:rPr lang="da-DK" sz="1800" spc="-2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–</a:t>
            </a:r>
            <a:r>
              <a:rPr lang="da-DK" sz="1800" spc="-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det</a:t>
            </a:r>
            <a:r>
              <a:rPr lang="da-DK" sz="1800" spc="-1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er</a:t>
            </a:r>
            <a:r>
              <a:rPr lang="da-DK" sz="1800" spc="-1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arbejdet</a:t>
            </a:r>
            <a:r>
              <a:rPr lang="da-DK" sz="1800" spc="-1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der</a:t>
            </a:r>
            <a:r>
              <a:rPr lang="da-DK" sz="1800" spc="-1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gør</a:t>
            </a:r>
            <a:r>
              <a:rPr lang="da-DK" sz="1800" spc="-1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at</a:t>
            </a:r>
            <a:r>
              <a:rPr lang="da-DK" sz="1800" spc="-1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I</a:t>
            </a:r>
            <a:r>
              <a:rPr lang="da-DK" sz="1800" spc="-2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lærer</a:t>
            </a:r>
            <a:r>
              <a:rPr lang="da-DK" sz="1800" spc="-2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–</a:t>
            </a:r>
            <a:r>
              <a:rPr lang="da-DK" sz="1800" spc="-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og</a:t>
            </a:r>
            <a:r>
              <a:rPr lang="da-DK" sz="1800" spc="-2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I</a:t>
            </a:r>
            <a:r>
              <a:rPr lang="da-DK" sz="1800" spc="-2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er</a:t>
            </a:r>
            <a:r>
              <a:rPr lang="da-DK" sz="1800" spc="-1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her</a:t>
            </a:r>
            <a:r>
              <a:rPr lang="da-DK" sz="1800" spc="-10" dirty="0">
                <a:solidFill>
                  <a:schemeClr val="bg1"/>
                </a:solidFill>
              </a:rPr>
              <a:t> </a:t>
            </a:r>
            <a:r>
              <a:rPr lang="da-DK" sz="1800" spc="-25" dirty="0">
                <a:solidFill>
                  <a:schemeClr val="bg1"/>
                </a:solidFill>
              </a:rPr>
              <a:t>for </a:t>
            </a:r>
            <a:r>
              <a:rPr lang="da-DK" sz="1800" dirty="0">
                <a:solidFill>
                  <a:schemeClr val="bg1"/>
                </a:solidFill>
              </a:rPr>
              <a:t>at</a:t>
            </a:r>
            <a:r>
              <a:rPr lang="da-DK" sz="1800" spc="-5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lære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–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ikke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for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at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vise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os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at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I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kan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aflevere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spc="-10" dirty="0">
                <a:solidFill>
                  <a:schemeClr val="bg1"/>
                </a:solidFill>
              </a:rPr>
              <a:t>opgaver.</a:t>
            </a:r>
          </a:p>
          <a:p>
            <a:pPr marL="12700" marR="214629">
              <a:lnSpc>
                <a:spcPts val="3000"/>
              </a:lnSpc>
              <a:spcBef>
                <a:spcPts val="2975"/>
              </a:spcBef>
            </a:pPr>
            <a:r>
              <a:rPr lang="da-DK" sz="1800" dirty="0">
                <a:solidFill>
                  <a:schemeClr val="bg1"/>
                </a:solidFill>
              </a:rPr>
              <a:t>Vi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holder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ikke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spc="-10" dirty="0">
                <a:solidFill>
                  <a:schemeClr val="bg1"/>
                </a:solidFill>
              </a:rPr>
              <a:t>kontrol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med</a:t>
            </a:r>
            <a:r>
              <a:rPr lang="da-DK" sz="1800" spc="-3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jer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–</a:t>
            </a:r>
            <a:r>
              <a:rPr lang="da-DK" sz="1800" spc="-2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vi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tilbyder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undervisning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og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spc="-10" dirty="0">
                <a:solidFill>
                  <a:schemeClr val="bg1"/>
                </a:solidFill>
              </a:rPr>
              <a:t>opgaver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for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at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spc="-50" dirty="0">
                <a:solidFill>
                  <a:schemeClr val="bg1"/>
                </a:solidFill>
              </a:rPr>
              <a:t>I </a:t>
            </a:r>
            <a:r>
              <a:rPr lang="da-DK" sz="1800" dirty="0">
                <a:solidFill>
                  <a:schemeClr val="bg1"/>
                </a:solidFill>
              </a:rPr>
              <a:t>kan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træne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jer</a:t>
            </a:r>
            <a:r>
              <a:rPr lang="da-DK" sz="1800" spc="-3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selv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–</a:t>
            </a:r>
            <a:r>
              <a:rPr lang="da-DK" sz="1800" spc="-2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ikke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for</a:t>
            </a:r>
            <a:r>
              <a:rPr lang="da-DK" sz="1800" spc="-3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at</a:t>
            </a:r>
            <a:r>
              <a:rPr lang="da-DK" sz="1800" spc="-3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vi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kan</a:t>
            </a:r>
            <a:r>
              <a:rPr lang="da-DK" sz="1800" spc="-2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holde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øje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med</a:t>
            </a:r>
            <a:r>
              <a:rPr lang="da-DK" sz="1800" spc="-25" dirty="0">
                <a:solidFill>
                  <a:schemeClr val="bg1"/>
                </a:solidFill>
              </a:rPr>
              <a:t> </a:t>
            </a:r>
            <a:r>
              <a:rPr lang="da-DK" sz="1800" spc="-20" dirty="0">
                <a:solidFill>
                  <a:schemeClr val="bg1"/>
                </a:solidFill>
              </a:rPr>
              <a:t>jer.</a:t>
            </a:r>
          </a:p>
          <a:p>
            <a:pPr marL="12700">
              <a:spcBef>
                <a:spcPts val="2695"/>
              </a:spcBef>
            </a:pPr>
            <a:r>
              <a:rPr lang="da-DK" sz="1800" dirty="0">
                <a:solidFill>
                  <a:schemeClr val="bg1"/>
                </a:solidFill>
              </a:rPr>
              <a:t>Så</a:t>
            </a:r>
            <a:r>
              <a:rPr lang="da-DK" sz="1800" spc="-4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uanset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hvad</a:t>
            </a:r>
            <a:r>
              <a:rPr lang="da-DK" sz="1800" spc="-3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der</a:t>
            </a:r>
            <a:r>
              <a:rPr lang="da-DK" sz="1800" spc="-3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sker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–</a:t>
            </a:r>
            <a:r>
              <a:rPr lang="da-DK" sz="1800" spc="-25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så</a:t>
            </a:r>
            <a:r>
              <a:rPr lang="da-DK" sz="1800" spc="-3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bare</a:t>
            </a:r>
            <a:r>
              <a:rPr lang="da-DK" sz="1800" spc="-35" dirty="0">
                <a:solidFill>
                  <a:schemeClr val="bg1"/>
                </a:solidFill>
              </a:rPr>
              <a:t> </a:t>
            </a:r>
            <a:r>
              <a:rPr lang="da-DK" sz="1800" strike="sngStrike" dirty="0">
                <a:solidFill>
                  <a:schemeClr val="bg1"/>
                </a:solidFill>
              </a:rPr>
              <a:t>svøm</a:t>
            </a:r>
            <a:r>
              <a:rPr lang="da-DK" sz="1800" spc="-40" dirty="0">
                <a:solidFill>
                  <a:schemeClr val="bg1"/>
                </a:solidFill>
              </a:rPr>
              <a:t> </a:t>
            </a:r>
            <a:r>
              <a:rPr lang="da-DK" sz="1800" dirty="0">
                <a:solidFill>
                  <a:schemeClr val="bg1"/>
                </a:solidFill>
              </a:rPr>
              <a:t>arbejd</a:t>
            </a:r>
            <a:r>
              <a:rPr lang="da-DK" sz="1800" spc="-25" dirty="0">
                <a:solidFill>
                  <a:schemeClr val="bg1"/>
                </a:solidFill>
              </a:rPr>
              <a:t> </a:t>
            </a:r>
            <a:r>
              <a:rPr lang="da-DK" sz="1800" spc="-10" dirty="0">
                <a:solidFill>
                  <a:schemeClr val="bg1"/>
                </a:solidFill>
              </a:rPr>
              <a:t>videre!</a:t>
            </a:r>
          </a:p>
        </p:txBody>
      </p:sp>
    </p:spTree>
    <p:extLst>
      <p:ext uri="{BB962C8B-B14F-4D97-AF65-F5344CB8AC3E}">
        <p14:creationId xmlns:p14="http://schemas.microsoft.com/office/powerpoint/2010/main" val="852853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Font/skrifttype, skærmbillede, hvid&#10;&#10;Automatisk genereret beskrivelse">
            <a:extLst>
              <a:ext uri="{FF2B5EF4-FFF2-40B4-BE49-F238E27FC236}">
                <a16:creationId xmlns:a16="http://schemas.microsoft.com/office/drawing/2014/main" id="{BBE3212B-1070-20FB-B5F2-2302AD34C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11" y="422710"/>
            <a:ext cx="6074625" cy="540821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764DA11-C5EB-7CB1-38CE-C7CF6E64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54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55DB4-D933-1B47-4FB8-771112A9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2F3786-4F14-6BF8-766D-003F41BF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CA460808-4CE3-0B95-345D-C0E886DEF661}"/>
              </a:ext>
            </a:extLst>
          </p:cNvPr>
          <p:cNvSpPr txBox="1">
            <a:spLocks/>
          </p:cNvSpPr>
          <p:nvPr/>
        </p:nvSpPr>
        <p:spPr>
          <a:xfrm>
            <a:off x="864669" y="445527"/>
            <a:ext cx="732671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sz="2800" dirty="0">
                <a:solidFill>
                  <a:srgbClr val="002060"/>
                </a:solidFill>
              </a:rPr>
              <a:t>Der</a:t>
            </a:r>
            <a:r>
              <a:rPr lang="da-DK" sz="2800" spc="-10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er</a:t>
            </a:r>
            <a:r>
              <a:rPr lang="da-DK" sz="2800" spc="-10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en grund</a:t>
            </a:r>
            <a:r>
              <a:rPr lang="da-DK" sz="2800" spc="-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til</a:t>
            </a:r>
            <a:r>
              <a:rPr lang="da-DK" sz="2800" spc="-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at I</a:t>
            </a:r>
            <a:r>
              <a:rPr lang="da-DK" sz="2800" spc="-10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er</a:t>
            </a:r>
            <a:r>
              <a:rPr lang="da-DK" sz="2800" spc="-10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her</a:t>
            </a:r>
            <a:r>
              <a:rPr lang="da-DK" sz="2800" spc="-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som</a:t>
            </a:r>
            <a:r>
              <a:rPr lang="da-DK" sz="2800" spc="-15" dirty="0">
                <a:solidFill>
                  <a:srgbClr val="002060"/>
                </a:solidFill>
              </a:rPr>
              <a:t> </a:t>
            </a:r>
            <a:r>
              <a:rPr lang="da-DK" sz="2800" dirty="0">
                <a:solidFill>
                  <a:srgbClr val="002060"/>
                </a:solidFill>
              </a:rPr>
              <a:t>et </a:t>
            </a:r>
            <a:r>
              <a:rPr lang="da-DK" sz="2800" spc="-20" dirty="0">
                <a:solidFill>
                  <a:srgbClr val="002060"/>
                </a:solidFill>
              </a:rPr>
              <a:t>hold</a:t>
            </a:r>
            <a:endParaRPr lang="da-DK" sz="2800" dirty="0">
              <a:solidFill>
                <a:srgbClr val="002060"/>
              </a:solidFill>
            </a:endParaRP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037F0EAE-4901-8303-2A2B-82B488E40145}"/>
              </a:ext>
            </a:extLst>
          </p:cNvPr>
          <p:cNvGrpSpPr/>
          <p:nvPr/>
        </p:nvGrpSpPr>
        <p:grpSpPr>
          <a:xfrm>
            <a:off x="729574" y="2461894"/>
            <a:ext cx="7545404" cy="3402966"/>
            <a:chOff x="539989" y="1479146"/>
            <a:chExt cx="11450955" cy="510476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7320734F-C021-700B-FF3B-4B5D35A4C52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4545" y="1583380"/>
              <a:ext cx="5343065" cy="1999999"/>
            </a:xfrm>
            <a:prstGeom prst="rect">
              <a:avLst/>
            </a:prstGeom>
          </p:spPr>
        </p:pic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5EF1DEEE-809E-CF88-0BC7-E0E013BA9CC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55" y="3591397"/>
              <a:ext cx="3967570" cy="2338777"/>
            </a:xfrm>
            <a:prstGeom prst="rect">
              <a:avLst/>
            </a:prstGeom>
          </p:spPr>
        </p:pic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0913D19E-F7E8-755E-FE02-CF64FB7ECB5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6091" y="3361994"/>
              <a:ext cx="6699815" cy="904474"/>
            </a:xfrm>
            <a:prstGeom prst="rect">
              <a:avLst/>
            </a:prstGeom>
          </p:spPr>
        </p:pic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98DDCBEB-2E9D-1394-9FCB-15246471B7F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989" y="1631909"/>
              <a:ext cx="1902942" cy="1902941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0E7C7F63-ADBF-AAB2-4B48-5F82FD9F61D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3219" y="4427667"/>
              <a:ext cx="4667250" cy="981075"/>
            </a:xfrm>
            <a:prstGeom prst="rect">
              <a:avLst/>
            </a:prstGeom>
          </p:spPr>
        </p:pic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D15FA55B-5ACF-1D0D-7D75-B7488D49FA9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3400" y="1479146"/>
              <a:ext cx="3480673" cy="1723970"/>
            </a:xfrm>
            <a:prstGeom prst="rect">
              <a:avLst/>
            </a:prstGeom>
          </p:spPr>
        </p:pic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77F32442-923C-D37A-4329-A518EE09BED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1909" y="5579464"/>
              <a:ext cx="4572000" cy="962024"/>
            </a:xfrm>
            <a:prstGeom prst="rect">
              <a:avLst/>
            </a:prstGeom>
          </p:spPr>
        </p:pic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918E3CA1-0523-E6C3-0C43-41BE8C7F273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8325" y="4270367"/>
              <a:ext cx="2790824" cy="1638299"/>
            </a:xfrm>
            <a:prstGeom prst="rect">
              <a:avLst/>
            </a:prstGeom>
          </p:spPr>
        </p:pic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24EBBC78-DA62-E1F9-606E-853CC4FFABD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0619" y="5783365"/>
              <a:ext cx="5686424" cy="800100"/>
            </a:xfrm>
            <a:prstGeom prst="rect">
              <a:avLst/>
            </a:prstGeom>
          </p:spPr>
        </p:pic>
      </p:grpSp>
      <p:pic>
        <p:nvPicPr>
          <p:cNvPr id="19" name="Billede 18" descr="Et billede, der indeholder skærmbillede, cirkel, mønster, Grafik&#10;&#10;Automatisk genereret beskrivelse">
            <a:extLst>
              <a:ext uri="{FF2B5EF4-FFF2-40B4-BE49-F238E27FC236}">
                <a16:creationId xmlns:a16="http://schemas.microsoft.com/office/drawing/2014/main" id="{354CBE3E-0E74-6781-FD6E-08D86868B3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5004" y="1232105"/>
            <a:ext cx="1473740" cy="14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39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8E94C-F06D-4370-F235-E7A5BAD3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2">
            <a:extLst>
              <a:ext uri="{FF2B5EF4-FFF2-40B4-BE49-F238E27FC236}">
                <a16:creationId xmlns:a16="http://schemas.microsoft.com/office/drawing/2014/main" id="{17808169-FCAD-6621-B449-730D58D1CA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" y="857249"/>
            <a:ext cx="9141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63B7A-58DF-B360-597F-72D4885A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614" y="5136813"/>
            <a:ext cx="1234017" cy="561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09943A-1681-5773-E53C-32454ED0A8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353"/>
          <a:stretch/>
        </p:blipFill>
        <p:spPr>
          <a:xfrm>
            <a:off x="5770811" y="5336356"/>
            <a:ext cx="1801282" cy="399081"/>
          </a:xfrm>
          <a:prstGeom prst="rect">
            <a:avLst/>
          </a:prstGeom>
          <a:effectLst>
            <a:outerShdw blurRad="320923" dist="38100" dir="8100000" sx="99727" sy="99727" algn="tr" rotWithShape="0">
              <a:schemeClr val="bg2">
                <a:lumMod val="10000"/>
                <a:alpha val="40000"/>
              </a:scheme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5848E-C278-4437-4193-ABB2A918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3983-3EA3-7947-ACAF-36C05A2AA628}" type="datetime2">
              <a:rPr lang="da-DK" smtClean="0"/>
              <a:pPr/>
              <a:t>22. januar 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FA648-4717-F056-411F-ECF7E716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studiegrupper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E0F175E-5CA2-ABAA-1BEF-B2ABAE233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8" name="Pladsholder til tekst 2">
            <a:extLst>
              <a:ext uri="{FF2B5EF4-FFF2-40B4-BE49-F238E27FC236}">
                <a16:creationId xmlns:a16="http://schemas.microsoft.com/office/drawing/2014/main" id="{569A6836-254F-F86D-D06D-980DAC45E593}"/>
              </a:ext>
            </a:extLst>
          </p:cNvPr>
          <p:cNvSpPr txBox="1">
            <a:spLocks/>
          </p:cNvSpPr>
          <p:nvPr/>
        </p:nvSpPr>
        <p:spPr>
          <a:xfrm>
            <a:off x="2980412" y="172874"/>
            <a:ext cx="3727624" cy="48683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800" dirty="0">
                <a:solidFill>
                  <a:srgbClr val="002060"/>
                </a:solidFill>
              </a:rPr>
              <a:t>Husk: I er ikke alene!</a:t>
            </a:r>
          </a:p>
          <a:p>
            <a:endParaRPr lang="da-DK" sz="2800" dirty="0">
              <a:solidFill>
                <a:srgbClr val="002060"/>
              </a:solidFill>
            </a:endParaRPr>
          </a:p>
          <a:p>
            <a:endParaRPr lang="da-DK" sz="2800" dirty="0"/>
          </a:p>
          <a:p>
            <a:endParaRPr lang="da-DK" sz="2800" dirty="0"/>
          </a:p>
          <a:p>
            <a:endParaRPr lang="da-DK" sz="2800" dirty="0"/>
          </a:p>
        </p:txBody>
      </p:sp>
      <p:sp>
        <p:nvSpPr>
          <p:cNvPr id="9" name="Pladsholder til tekst 2">
            <a:extLst>
              <a:ext uri="{FF2B5EF4-FFF2-40B4-BE49-F238E27FC236}">
                <a16:creationId xmlns:a16="http://schemas.microsoft.com/office/drawing/2014/main" id="{414E703A-7BEE-D037-1217-4C61D0B8BBAE}"/>
              </a:ext>
            </a:extLst>
          </p:cNvPr>
          <p:cNvSpPr txBox="1">
            <a:spLocks/>
          </p:cNvSpPr>
          <p:nvPr/>
        </p:nvSpPr>
        <p:spPr>
          <a:xfrm>
            <a:off x="186267" y="5099923"/>
            <a:ext cx="3091954" cy="63802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>
                <a:solidFill>
                  <a:srgbClr val="002060"/>
                </a:solidFill>
              </a:rPr>
              <a:t>En af de bedste måder at lære på, er ved at man </a:t>
            </a:r>
            <a:r>
              <a:rPr lang="da-DK" sz="1800" u="sng" dirty="0">
                <a:solidFill>
                  <a:srgbClr val="002060"/>
                </a:solidFill>
              </a:rPr>
              <a:t>sammen</a:t>
            </a:r>
            <a:r>
              <a:rPr lang="da-DK" sz="1800" dirty="0">
                <a:solidFill>
                  <a:srgbClr val="002060"/>
                </a:solidFill>
              </a:rPr>
              <a:t> finder ud af ting.</a:t>
            </a:r>
          </a:p>
          <a:p>
            <a:endParaRPr lang="da-DK" sz="1800" dirty="0">
              <a:solidFill>
                <a:srgbClr val="002060"/>
              </a:solidFill>
            </a:endParaRPr>
          </a:p>
          <a:p>
            <a:endParaRPr lang="da-DK" sz="2400" dirty="0"/>
          </a:p>
          <a:p>
            <a:endParaRPr lang="da-DK" sz="2400" dirty="0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52D7C43F-4D0F-F096-550F-B2CC2AFC31B9}"/>
              </a:ext>
            </a:extLst>
          </p:cNvPr>
          <p:cNvSpPr txBox="1">
            <a:spLocks/>
          </p:cNvSpPr>
          <p:nvPr/>
        </p:nvSpPr>
        <p:spPr>
          <a:xfrm>
            <a:off x="3278221" y="6047409"/>
            <a:ext cx="4017364" cy="87305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>
                <a:solidFill>
                  <a:srgbClr val="002060"/>
                </a:solidFill>
              </a:rPr>
              <a:t>Derfor vil vi kraftigt opfordre til at i danner studiegrupper</a:t>
            </a:r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421340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4D2F-DF81-7C1E-B4BE-8962C8DC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54642E9-2C4B-F3D5-1BBE-DE218D00C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1C7CF69D-1315-3CCD-09DA-71E52483DE74}"/>
              </a:ext>
            </a:extLst>
          </p:cNvPr>
          <p:cNvSpPr txBox="1">
            <a:spLocks/>
          </p:cNvSpPr>
          <p:nvPr/>
        </p:nvSpPr>
        <p:spPr>
          <a:xfrm>
            <a:off x="601330" y="306661"/>
            <a:ext cx="47488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dirty="0">
                <a:solidFill>
                  <a:srgbClr val="000000"/>
                </a:solidFill>
              </a:rPr>
              <a:t>Det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er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godt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4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have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nogle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4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studere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spc="-25" dirty="0">
                <a:solidFill>
                  <a:srgbClr val="000000"/>
                </a:solidFill>
              </a:rPr>
              <a:t>med</a:t>
            </a:r>
            <a:endParaRPr lang="da-DK" dirty="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9E4CF3B8-601B-F442-38B0-4189712739B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262" y="742516"/>
            <a:ext cx="2581884" cy="1775338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978CEB1B-D58C-AA67-4CBE-D50622136781}"/>
              </a:ext>
            </a:extLst>
          </p:cNvPr>
          <p:cNvSpPr txBox="1">
            <a:spLocks/>
          </p:cNvSpPr>
          <p:nvPr/>
        </p:nvSpPr>
        <p:spPr>
          <a:xfrm>
            <a:off x="4768893" y="1630185"/>
            <a:ext cx="42041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dirty="0">
                <a:solidFill>
                  <a:srgbClr val="000000"/>
                </a:solidFill>
              </a:rPr>
              <a:t>Det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er</a:t>
            </a:r>
            <a:r>
              <a:rPr lang="da-DK" spc="-5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godt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have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nogle</a:t>
            </a:r>
            <a:r>
              <a:rPr lang="da-DK" spc="-5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fejre</a:t>
            </a:r>
            <a:r>
              <a:rPr lang="da-DK" spc="-5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succeserne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spc="-25" dirty="0">
                <a:solidFill>
                  <a:srgbClr val="000000"/>
                </a:solidFill>
              </a:rPr>
              <a:t>med</a:t>
            </a:r>
            <a:endParaRPr lang="da-DK" dirty="0"/>
          </a:p>
        </p:txBody>
      </p:sp>
      <p:pic>
        <p:nvPicPr>
          <p:cNvPr id="11" name="object 3">
            <a:extLst>
              <a:ext uri="{FF2B5EF4-FFF2-40B4-BE49-F238E27FC236}">
                <a16:creationId xmlns:a16="http://schemas.microsoft.com/office/drawing/2014/main" id="{C268A650-06F2-4348-29B6-9BB063094AC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3240" y="2301481"/>
            <a:ext cx="2963162" cy="1948737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285E1717-196A-45D5-F9C8-767025764F80}"/>
              </a:ext>
            </a:extLst>
          </p:cNvPr>
          <p:cNvSpPr txBox="1">
            <a:spLocks/>
          </p:cNvSpPr>
          <p:nvPr/>
        </p:nvSpPr>
        <p:spPr>
          <a:xfrm>
            <a:off x="1446809" y="5548662"/>
            <a:ext cx="273608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dirty="0">
                <a:solidFill>
                  <a:srgbClr val="000000"/>
                </a:solidFill>
              </a:rPr>
              <a:t>og</a:t>
            </a:r>
            <a:r>
              <a:rPr lang="da-DK" spc="-1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nogle</a:t>
            </a:r>
            <a:r>
              <a:rPr lang="da-DK" spc="-1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dele</a:t>
            </a:r>
            <a:r>
              <a:rPr lang="da-DK" spc="-1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nederlagene</a:t>
            </a:r>
            <a:r>
              <a:rPr lang="da-DK" spc="-10" dirty="0">
                <a:solidFill>
                  <a:srgbClr val="000000"/>
                </a:solidFill>
              </a:rPr>
              <a:t> </a:t>
            </a:r>
            <a:r>
              <a:rPr lang="da-DK" spc="-25" dirty="0">
                <a:solidFill>
                  <a:srgbClr val="000000"/>
                </a:solidFill>
              </a:rPr>
              <a:t>med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1047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46</a:t>
            </a:fld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553586" y="1695753"/>
            <a:ext cx="3664845" cy="31157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900"/>
              </a:spcAft>
            </a:pPr>
            <a:r>
              <a:rPr lang="da-DK" sz="1800" b="1" cap="all" spc="40">
                <a:solidFill>
                  <a:srgbClr val="233249"/>
                </a:solidFill>
                <a:effectLst/>
                <a:latin typeface="Helvetica Neue Condensed"/>
              </a:rPr>
              <a:t>ÅBNINGSTIDER</a:t>
            </a:r>
            <a:endParaRPr lang="da-DK">
              <a:effectLst/>
            </a:endParaRPr>
          </a:p>
          <a:p>
            <a:pPr>
              <a:spcAft>
                <a:spcPts val="900"/>
              </a:spcAft>
            </a:pPr>
            <a:r>
              <a:rPr lang="da-DK" sz="1800" b="1" cap="all" spc="40">
                <a:solidFill>
                  <a:srgbClr val="233249"/>
                </a:solidFill>
                <a:effectLst/>
                <a:latin typeface="Helvetica Neue Condensed"/>
              </a:rPr>
              <a:t>GULDBERGSGADE 29N</a:t>
            </a:r>
            <a:endParaRPr lang="da-DK">
              <a:effectLst/>
            </a:endParaRPr>
          </a:p>
          <a:p>
            <a:pPr>
              <a:spcAft>
                <a:spcPts val="900"/>
              </a:spcAft>
            </a:pP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Hverdage:</a:t>
            </a:r>
            <a:b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</a:b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Kl. </a:t>
            </a:r>
            <a:r>
              <a:rPr lang="da-DK" sz="1600" spc="40">
                <a:solidFill>
                  <a:srgbClr val="233249"/>
                </a:solidFill>
                <a:latin typeface="Helvetica Neue"/>
              </a:rPr>
              <a:t>07:00</a:t>
            </a: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 </a:t>
            </a:r>
            <a:r>
              <a:rPr lang="da-DK" sz="1600" spc="40">
                <a:solidFill>
                  <a:srgbClr val="233249"/>
                </a:solidFill>
                <a:latin typeface="Helvetica Neue"/>
              </a:rPr>
              <a:t>– 22:00</a:t>
            </a:r>
            <a:endParaRPr lang="da-DK" sz="1600">
              <a:effectLst/>
            </a:endParaRPr>
          </a:p>
          <a:p>
            <a:pPr>
              <a:spcAft>
                <a:spcPts val="900"/>
              </a:spcAft>
            </a:pP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Weekender:</a:t>
            </a:r>
            <a:b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</a:b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Kl. </a:t>
            </a:r>
            <a:r>
              <a:rPr lang="da-DK" sz="1600" spc="40">
                <a:solidFill>
                  <a:srgbClr val="233249"/>
                </a:solidFill>
                <a:latin typeface="Helvetica Neue"/>
              </a:rPr>
              <a:t>10:00</a:t>
            </a: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 </a:t>
            </a:r>
            <a:r>
              <a:rPr lang="da-DK" sz="1600" spc="40">
                <a:solidFill>
                  <a:srgbClr val="233249"/>
                </a:solidFill>
                <a:latin typeface="Helvetica Neue"/>
              </a:rPr>
              <a:t>– 22:00</a:t>
            </a:r>
            <a:endParaRPr lang="da-DK" sz="1600">
              <a:effectLst/>
            </a:endParaRPr>
          </a:p>
          <a:p>
            <a:pPr>
              <a:spcAft>
                <a:spcPts val="900"/>
              </a:spcAft>
            </a:pP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Reception:</a:t>
            </a:r>
            <a:b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</a:b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man - </a:t>
            </a:r>
            <a:r>
              <a:rPr lang="da-DK" sz="1600" spc="40" err="1">
                <a:solidFill>
                  <a:srgbClr val="233249"/>
                </a:solidFill>
                <a:effectLst/>
                <a:latin typeface="Helvetica Neue"/>
              </a:rPr>
              <a:t>fre</a:t>
            </a: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: </a:t>
            </a:r>
            <a:r>
              <a:rPr lang="da-DK" sz="1600" spc="40">
                <a:solidFill>
                  <a:srgbClr val="233249"/>
                </a:solidFill>
                <a:latin typeface="Helvetica Neue"/>
              </a:rPr>
              <a:t>08:00</a:t>
            </a:r>
            <a:r>
              <a:rPr lang="da-DK" sz="1600" spc="40">
                <a:solidFill>
                  <a:srgbClr val="233249"/>
                </a:solidFill>
                <a:effectLst/>
                <a:latin typeface="Helvetica Neue"/>
              </a:rPr>
              <a:t> - </a:t>
            </a:r>
            <a:r>
              <a:rPr lang="da-DK" sz="1600" spc="40">
                <a:solidFill>
                  <a:srgbClr val="233249"/>
                </a:solidFill>
                <a:latin typeface="Helvetica Neue"/>
              </a:rPr>
              <a:t>15:00</a:t>
            </a:r>
            <a:endParaRPr lang="da-DK" sz="1600" spc="40">
              <a:solidFill>
                <a:srgbClr val="233249"/>
              </a:solidFill>
              <a:effectLst/>
              <a:latin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1800"/>
            </a:pPr>
            <a:r>
              <a:rPr lang="da-DK" sz="1600" i="1">
                <a:solidFill>
                  <a:srgbClr val="FF0000"/>
                </a:solidFill>
                <a:latin typeface="Verdana"/>
                <a:ea typeface="Verdana"/>
                <a:cs typeface="Verdana" panose="020B0604030504040204" pitchFamily="34" charset="0"/>
                <a:sym typeface="Arial"/>
              </a:rPr>
              <a:t>Husk Studiekort!</a:t>
            </a:r>
            <a:endParaRPr lang="da-DK" sz="1600" i="1">
              <a:solidFill>
                <a:srgbClr val="FF0000"/>
              </a:solidFill>
              <a:latin typeface="Verdana"/>
              <a:ea typeface="Verdana"/>
              <a:cs typeface="Verdana" panose="020B0604030504040204" pitchFamily="34" charset="0"/>
            </a:endParaRPr>
          </a:p>
        </p:txBody>
      </p:sp>
      <p:sp>
        <p:nvSpPr>
          <p:cNvPr id="8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Intro Datamatikeruddannelsen</a:t>
            </a:r>
          </a:p>
        </p:txBody>
      </p:sp>
      <p:pic>
        <p:nvPicPr>
          <p:cNvPr id="1026" name="Picture 2" descr="Introducing Oracle APEX Office Hours! | Oracle Application Express Blog">
            <a:extLst>
              <a:ext uri="{FF2B5EF4-FFF2-40B4-BE49-F238E27FC236}">
                <a16:creationId xmlns:a16="http://schemas.microsoft.com/office/drawing/2014/main" id="{AC8CE52B-7CE9-48BF-A9DB-389AA627A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37" y="246746"/>
            <a:ext cx="3874057" cy="22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5F681-6F6D-422A-819A-93F14F9102A9}"/>
              </a:ext>
            </a:extLst>
          </p:cNvPr>
          <p:cNvSpPr txBox="1"/>
          <p:nvPr/>
        </p:nvSpPr>
        <p:spPr>
          <a:xfrm>
            <a:off x="4572000" y="2525603"/>
            <a:ext cx="4572000" cy="38241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1600" b="1" u="sng" dirty="0">
                <a:latin typeface="Helvetica Neue Condensed"/>
                <a:ea typeface="Verdana" panose="020B0604030504040204" pitchFamily="34" charset="0"/>
                <a:cs typeface="Verdana" panose="020B0604030504040204" pitchFamily="34" charset="0"/>
              </a:rPr>
              <a:t>KONTAKT</a:t>
            </a:r>
            <a:endParaRPr lang="da-DK" sz="1600" b="1" u="sng" dirty="0">
              <a:latin typeface="Verdana"/>
              <a:ea typeface="Verdana"/>
              <a:cs typeface="Verdana" panose="020B0604030504040204" pitchFamily="34" charset="0"/>
            </a:endParaRP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1600" dirty="0">
                <a:latin typeface="Helvetica Neue"/>
                <a:ea typeface="+mn-lt"/>
                <a:cs typeface="+mn-lt"/>
              </a:rPr>
              <a:t>Service </a:t>
            </a:r>
            <a:r>
              <a:rPr lang="da-DK" sz="1600" dirty="0" err="1">
                <a:latin typeface="Helvetica Neue"/>
                <a:ea typeface="+mn-lt"/>
                <a:cs typeface="+mn-lt"/>
              </a:rPr>
              <a:t>Desk</a:t>
            </a:r>
            <a:br>
              <a:rPr lang="da-DK" sz="1600" dirty="0">
                <a:latin typeface="Helvetica Neue"/>
                <a:ea typeface="+mn-lt"/>
                <a:cs typeface="+mn-lt"/>
              </a:rPr>
            </a:br>
            <a:r>
              <a:rPr lang="da-DK" sz="1600" dirty="0" err="1">
                <a:latin typeface="Helvetica Neue"/>
                <a:ea typeface="+mn-lt"/>
                <a:cs typeface="+mn-lt"/>
              </a:rPr>
              <a:t>Email</a:t>
            </a:r>
            <a:r>
              <a:rPr lang="da-DK" sz="1600" dirty="0">
                <a:latin typeface="Helvetica Neue"/>
                <a:ea typeface="+mn-lt"/>
                <a:cs typeface="+mn-lt"/>
              </a:rPr>
              <a:t>: </a:t>
            </a:r>
            <a:r>
              <a:rPr lang="da-DK" sz="1600" dirty="0">
                <a:latin typeface="Helvetica Neue"/>
                <a:ea typeface="+mn-lt"/>
                <a:cs typeface="+mn-lt"/>
                <a:hlinkClick r:id="rId4"/>
              </a:rPr>
              <a:t>servicedesk@kea.dk</a:t>
            </a:r>
            <a:r>
              <a:rPr lang="da-DK" sz="1600" dirty="0">
                <a:latin typeface="Helvetica Neue"/>
                <a:ea typeface="+mn-lt"/>
                <a:cs typeface="+mn-lt"/>
              </a:rPr>
              <a:t> </a:t>
            </a:r>
            <a:br>
              <a:rPr lang="da-DK" sz="1600" dirty="0">
                <a:latin typeface="Helvetica Neue"/>
                <a:ea typeface="+mn-lt"/>
                <a:cs typeface="+mn-lt"/>
              </a:rPr>
            </a:br>
            <a:r>
              <a:rPr lang="da-DK" sz="1600" dirty="0">
                <a:latin typeface="Helvetica Neue"/>
                <a:ea typeface="+mn-lt"/>
                <a:cs typeface="+mn-lt"/>
              </a:rPr>
              <a:t>Telefon: +45 4646 0046</a:t>
            </a: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1600" dirty="0">
                <a:latin typeface="Helvetica Neue"/>
                <a:ea typeface="+mn-lt"/>
                <a:cs typeface="+mn-lt"/>
              </a:rPr>
              <a:t>Spørgsmål vedr. eksamen</a:t>
            </a:r>
            <a:br>
              <a:rPr lang="da-DK" sz="1600" dirty="0">
                <a:latin typeface="Helvetica Neue"/>
                <a:ea typeface="+mn-lt"/>
                <a:cs typeface="+mn-lt"/>
              </a:rPr>
            </a:br>
            <a:r>
              <a:rPr lang="da-DK" sz="1600" dirty="0" err="1">
                <a:latin typeface="Helvetica Neue"/>
                <a:ea typeface="+mn-lt"/>
                <a:cs typeface="+mn-lt"/>
              </a:rPr>
              <a:t>Email</a:t>
            </a:r>
            <a:r>
              <a:rPr lang="da-DK" sz="1600" dirty="0">
                <a:latin typeface="Helvetica Neue"/>
                <a:ea typeface="+mn-lt"/>
                <a:cs typeface="+mn-lt"/>
              </a:rPr>
              <a:t>: </a:t>
            </a:r>
            <a:r>
              <a:rPr lang="da-DK" sz="1600" dirty="0">
                <a:latin typeface="Helvetica Neue"/>
                <a:ea typeface="+mn-lt"/>
                <a:cs typeface="+mn-lt"/>
                <a:hlinkClick r:id="rId5"/>
              </a:rPr>
              <a:t>eksamen@kea.dk</a:t>
            </a: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1600" dirty="0">
                <a:latin typeface="Helvetica Neue"/>
                <a:ea typeface="+mn-lt"/>
                <a:cs typeface="+mn-lt"/>
              </a:rPr>
              <a:t>Studieadministration </a:t>
            </a:r>
            <a:br>
              <a:rPr lang="da-DK" sz="1600" dirty="0">
                <a:latin typeface="Helvetica Neue"/>
                <a:ea typeface="+mn-lt"/>
                <a:cs typeface="+mn-lt"/>
              </a:rPr>
            </a:br>
            <a:r>
              <a:rPr lang="da-DK" sz="1600" dirty="0" err="1">
                <a:latin typeface="Helvetica Neue"/>
                <a:ea typeface="+mn-lt"/>
                <a:cs typeface="+mn-lt"/>
              </a:rPr>
              <a:t>Email</a:t>
            </a:r>
            <a:r>
              <a:rPr lang="da-DK" sz="1600" dirty="0">
                <a:latin typeface="Helvetica Neue"/>
                <a:ea typeface="+mn-lt"/>
                <a:cs typeface="+mn-lt"/>
              </a:rPr>
              <a:t>: </a:t>
            </a:r>
            <a:r>
              <a:rPr lang="da-DK" sz="1600" dirty="0">
                <a:latin typeface="Helvetica Neue"/>
                <a:ea typeface="+mn-lt"/>
                <a:cs typeface="+mn-lt"/>
                <a:hlinkClick r:id="rId6"/>
              </a:rPr>
              <a:t>studie@kea.dk</a:t>
            </a: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1600" dirty="0">
                <a:latin typeface="Helvetica Neue"/>
                <a:ea typeface="+mn-lt"/>
                <a:cs typeface="+mn-lt"/>
              </a:rPr>
              <a:t>Studievejleder - </a:t>
            </a:r>
            <a:r>
              <a:rPr lang="da-DK" sz="1600" dirty="0" err="1">
                <a:latin typeface="Helvetica Neue"/>
                <a:ea typeface="+mn-lt"/>
                <a:cs typeface="+mn-lt"/>
              </a:rPr>
              <a:t>Düncap</a:t>
            </a:r>
            <a:r>
              <a:rPr lang="da-DK" sz="1600" dirty="0">
                <a:latin typeface="Helvetica Neue"/>
                <a:ea typeface="+mn-lt"/>
                <a:cs typeface="+mn-lt"/>
              </a:rPr>
              <a:t> </a:t>
            </a:r>
            <a:r>
              <a:rPr lang="da-DK" sz="1600" dirty="0" err="1">
                <a:latin typeface="Helvetica Neue"/>
                <a:ea typeface="+mn-lt"/>
                <a:cs typeface="+mn-lt"/>
              </a:rPr>
              <a:t>Ünkap</a:t>
            </a:r>
            <a:r>
              <a:rPr lang="da-DK" sz="1600" dirty="0">
                <a:latin typeface="Helvetica Neue"/>
                <a:ea typeface="+mn-lt"/>
                <a:cs typeface="+mn-lt"/>
              </a:rPr>
              <a:t> Andersen </a:t>
            </a:r>
            <a:br>
              <a:rPr lang="da-DK" sz="1600" dirty="0">
                <a:latin typeface="Helvetica Neue"/>
                <a:ea typeface="+mn-lt"/>
                <a:cs typeface="+mn-lt"/>
              </a:rPr>
            </a:br>
            <a:r>
              <a:rPr lang="da-DK" sz="1600" dirty="0" err="1">
                <a:latin typeface="Helvetica Neue"/>
                <a:ea typeface="+mn-lt"/>
                <a:cs typeface="+mn-lt"/>
              </a:rPr>
              <a:t>Email</a:t>
            </a:r>
            <a:r>
              <a:rPr lang="da-DK" sz="1600" dirty="0">
                <a:latin typeface="Helvetica Neue"/>
                <a:ea typeface="+mn-lt"/>
                <a:cs typeface="+mn-lt"/>
              </a:rPr>
              <a:t>: </a:t>
            </a:r>
            <a:r>
              <a:rPr lang="da-DK" sz="1600" dirty="0">
                <a:latin typeface="Helvetica Neue"/>
                <a:ea typeface="+mn-lt"/>
                <a:cs typeface="+mn-lt"/>
                <a:hlinkClick r:id="rId7"/>
              </a:rPr>
              <a:t>duun@kea.dk</a:t>
            </a:r>
            <a:endParaRPr lang="da-DK" sz="1600" dirty="0">
              <a:latin typeface="Helvetica Neue"/>
              <a:ea typeface="+mn-lt"/>
              <a:cs typeface="+mn-lt"/>
            </a:endParaRP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1600" dirty="0">
                <a:latin typeface="Helvetica Neue"/>
                <a:ea typeface="+mn-lt"/>
                <a:cs typeface="+mn-lt"/>
                <a:hlinkClick r:id="rId8"/>
              </a:rPr>
              <a:t>studievejledningen@kea.dk</a:t>
            </a:r>
            <a:r>
              <a:rPr lang="da-DK" sz="1600" dirty="0">
                <a:latin typeface="Helvetica Neue"/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6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47</a:t>
            </a:fld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833684" y="1352834"/>
            <a:ext cx="4572000" cy="4519892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r>
              <a:rPr lang="da-DK" sz="2000">
                <a:latin typeface="Helvetica Neue"/>
                <a:ea typeface="Arial"/>
                <a:cs typeface="Arial"/>
              </a:rPr>
              <a:t>Trådløst netværk</a:t>
            </a: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</a:endParaRP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r>
              <a:rPr lang="da-DK" sz="2000">
                <a:latin typeface="Helvetica Neue"/>
                <a:ea typeface="Arial"/>
                <a:cs typeface="Arial"/>
                <a:sym typeface="Arial"/>
              </a:rPr>
              <a:t>Kantine – Bygning A</a:t>
            </a: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</a:endParaRP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  <a:sym typeface="Arial"/>
            </a:endParaRPr>
          </a:p>
          <a:p>
            <a:pPr marL="342900" lvl="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r>
              <a:rPr lang="da-DK" sz="2000">
                <a:latin typeface="Helvetica Neue"/>
                <a:ea typeface="Arial"/>
                <a:cs typeface="Arial"/>
                <a:sym typeface="Arial"/>
              </a:rPr>
              <a:t>Studenterbar</a:t>
            </a:r>
            <a:r>
              <a:rPr lang="da-DK" sz="2000">
                <a:latin typeface="Helvetica Neue"/>
                <a:ea typeface="Arial"/>
                <a:cs typeface="Arial"/>
              </a:rPr>
              <a:t> – Bygning B</a:t>
            </a:r>
            <a:br>
              <a:rPr lang="da-DK" sz="2000">
                <a:latin typeface="Helvetica Neue"/>
                <a:ea typeface="Arial"/>
                <a:cs typeface="Arial"/>
              </a:rPr>
            </a:br>
            <a:r>
              <a:rPr lang="da-DK" sz="2000">
                <a:latin typeface="Helvetica Neue"/>
                <a:ea typeface="Arial"/>
                <a:cs typeface="Arial"/>
              </a:rPr>
              <a:t>- Studieliv</a:t>
            </a:r>
            <a:endParaRPr lang="da-DK">
              <a:latin typeface="Helvetica Neue"/>
              <a:ea typeface="Arial"/>
              <a:cs typeface="Arial"/>
            </a:endParaRPr>
          </a:p>
          <a:p>
            <a:pPr marL="717550" lvl="2" indent="-260350">
              <a:lnSpc>
                <a:spcPct val="115000"/>
              </a:lnSpc>
              <a:spcBef>
                <a:spcPts val="400"/>
              </a:spcBef>
              <a:buSzPct val="100000"/>
              <a:buFont typeface="Arial"/>
              <a:buChar char="•"/>
              <a:defRPr sz="1800"/>
            </a:pPr>
            <a:endParaRPr lang="da-DK" sz="2000" b="1">
              <a:ea typeface="Arial"/>
              <a:cs typeface="Arial"/>
            </a:endParaRPr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Intro Datamatikeruddannelsen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EE5DDD-6C22-41F7-BD32-D90440118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375" y="953293"/>
            <a:ext cx="1208476" cy="1208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018C3-ED81-426E-9555-0DBC399D2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951" y="2538453"/>
            <a:ext cx="2981324" cy="15097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35CE2-E2C7-4F7B-86BB-A4B11B72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092" y="4424849"/>
            <a:ext cx="1483043" cy="20550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1333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48</a:t>
            </a:fld>
            <a:endParaRPr lang="da-DK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44968" y="1301395"/>
            <a:ext cx="2909432" cy="365126"/>
          </a:xfrm>
        </p:spPr>
        <p:txBody>
          <a:bodyPr/>
          <a:lstStyle/>
          <a:p>
            <a:r>
              <a:rPr lang="da-DK" err="1">
                <a:latin typeface="Helvetica Neue Condensed"/>
                <a:ea typeface="Verdana" panose="020B0604030504040204" pitchFamily="34" charset="0"/>
                <a:cs typeface="Verdana" panose="020B0604030504040204" pitchFamily="34" charset="0"/>
              </a:rPr>
              <a:t>KommuniKation</a:t>
            </a:r>
            <a:endParaRPr lang="da-DK">
              <a:latin typeface="Helvetica Neue Condensed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544968" y="1717424"/>
            <a:ext cx="7559474" cy="49900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71475" lvl="0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Fronter - </a:t>
            </a:r>
            <a:r>
              <a:rPr lang="da-DK" sz="1600" dirty="0">
                <a:solidFill>
                  <a:srgbClr val="FF0000"/>
                </a:solidFill>
                <a:latin typeface="Helvetica Neue"/>
                <a:ea typeface="Verdana"/>
                <a:cs typeface="Verdana" panose="020B0604030504040204" pitchFamily="34" charset="0"/>
                <a:sym typeface="Arial"/>
                <a:hlinkClick r:id="rId2"/>
              </a:rPr>
              <a:t>https://kea-fronter.itslearning.com</a:t>
            </a:r>
            <a:endParaRPr lang="da-DK" sz="1600" dirty="0">
              <a:solidFill>
                <a:srgbClr val="FF0000"/>
              </a:solidFill>
              <a:latin typeface="Helvetica Neue"/>
              <a:ea typeface="Verdana"/>
              <a:cs typeface="Verdana" panose="020B0604030504040204" pitchFamily="34" charset="0"/>
              <a:sym typeface="Arial"/>
            </a:endParaRPr>
          </a:p>
          <a:p>
            <a:pPr marL="742950" indent="-285750">
              <a:lnSpc>
                <a:spcPct val="90000"/>
              </a:lnSpc>
              <a:spcBef>
                <a:spcPts val="400"/>
              </a:spcBef>
              <a:buClr>
                <a:srgbClr val="1E1684"/>
              </a:buClr>
              <a:buSzPct val="100000"/>
              <a:buFont typeface="Arial" panose="020B0604020202020204" pitchFamily="34" charset="0"/>
              <a:buChar char="•"/>
              <a:defRPr sz="1800"/>
            </a:pPr>
            <a:r>
              <a:rPr lang="da-DK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Semesterplan, bogliste, materialer, opgaver</a:t>
            </a:r>
            <a:endParaRPr lang="da-DK" dirty="0">
              <a:latin typeface="Helvetica Neue"/>
              <a:ea typeface="Verdana"/>
              <a:cs typeface="Arial"/>
              <a:sym typeface="Arial"/>
            </a:endParaRPr>
          </a:p>
          <a:p>
            <a:pPr marL="742950" indent="-285750">
              <a:lnSpc>
                <a:spcPct val="90000"/>
              </a:lnSpc>
              <a:spcBef>
                <a:spcPts val="400"/>
              </a:spcBef>
              <a:buClr>
                <a:srgbClr val="1E1684"/>
              </a:buClr>
              <a:buSzPct val="100000"/>
              <a:buFont typeface="Arial" panose="020B0604020202020204" pitchFamily="34" charset="0"/>
              <a:buChar char="•"/>
              <a:defRPr sz="1800"/>
            </a:pPr>
            <a:endParaRPr lang="da-DK" sz="1200" dirty="0">
              <a:solidFill>
                <a:srgbClr val="1E1684"/>
              </a:solidFill>
              <a:latin typeface="Helvetica Neue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3714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E-mail </a:t>
            </a:r>
            <a:endParaRPr lang="da-DK" dirty="0">
              <a:solidFill>
                <a:srgbClr val="FF0000"/>
              </a:solidFill>
              <a:latin typeface="Helvetica Neue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828675" lvl="1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Al e-mail kommunikation er via din KEA mail</a:t>
            </a:r>
            <a:endParaRPr lang="da-DK" b="1" dirty="0">
              <a:latin typeface="Helvetica Neue"/>
              <a:ea typeface="Verdana"/>
              <a:cs typeface="Verdana" panose="020B0604030504040204" pitchFamily="34" charset="0"/>
            </a:endParaRPr>
          </a:p>
          <a:p>
            <a:pPr marL="8286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dirty="0">
                <a:latin typeface="Helvetica Neue"/>
                <a:ea typeface="Verdana"/>
                <a:cs typeface="Arial"/>
              </a:rPr>
              <a:t>Du kan opsætte mail </a:t>
            </a:r>
            <a:r>
              <a:rPr lang="da-DK" dirty="0" err="1">
                <a:latin typeface="Helvetica Neue"/>
                <a:ea typeface="Verdana"/>
                <a:cs typeface="Arial"/>
              </a:rPr>
              <a:t>forwarding</a:t>
            </a:r>
            <a:r>
              <a:rPr lang="da-DK" dirty="0">
                <a:latin typeface="Helvetica Neue"/>
                <a:ea typeface="Verdana"/>
                <a:cs typeface="Arial"/>
              </a:rPr>
              <a:t> fra din KEA mail til privat </a:t>
            </a:r>
            <a:r>
              <a:rPr lang="da-DK" dirty="0" err="1">
                <a:latin typeface="Helvetica Neue"/>
                <a:ea typeface="Verdana"/>
                <a:cs typeface="Arial"/>
              </a:rPr>
              <a:t>email</a:t>
            </a:r>
            <a:endParaRPr lang="da-DK" dirty="0">
              <a:latin typeface="Helvetica Neue"/>
              <a:ea typeface="Verdana"/>
              <a:cs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SzPct val="100000"/>
              <a:defRPr sz="1800"/>
            </a:pPr>
            <a:endParaRPr lang="da-DK" sz="1400" dirty="0">
              <a:solidFill>
                <a:srgbClr val="FF0000"/>
              </a:solidFill>
              <a:latin typeface="Helvetica Neu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714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SMS - Tilføj mobilnummer til ums.kea.dk</a:t>
            </a:r>
            <a:endParaRPr lang="da-DK" dirty="0">
              <a:latin typeface="Helvetica Neue"/>
              <a:ea typeface="Verdana"/>
              <a:cs typeface="Verdana" panose="020B0604030504040204" pitchFamily="34" charset="0"/>
            </a:endParaRPr>
          </a:p>
          <a:p>
            <a:pPr marL="828675" lvl="1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endParaRPr lang="da-DK" sz="1400" dirty="0">
              <a:latin typeface="Helvetica Neu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714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dirty="0">
                <a:latin typeface="Helvetica Neue"/>
                <a:ea typeface="Verdana"/>
                <a:cs typeface="Verdana" panose="020B0604030504040204" pitchFamily="34" charset="0"/>
              </a:rPr>
              <a:t>Skema</a:t>
            </a:r>
          </a:p>
          <a:p>
            <a:pPr marL="828675" lvl="1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dirty="0">
                <a:latin typeface="Helvetica Neue"/>
                <a:ea typeface="+mn-lt"/>
                <a:cs typeface="+mn-lt"/>
                <a:hlinkClick r:id="rId3"/>
              </a:rPr>
              <a:t>http://skema.kea.dk</a:t>
            </a:r>
            <a:r>
              <a:rPr lang="da-DK" dirty="0">
                <a:latin typeface="Helvetica Neue"/>
                <a:ea typeface="+mn-lt"/>
                <a:cs typeface="+mn-lt"/>
              </a:rPr>
              <a:t> </a:t>
            </a:r>
          </a:p>
          <a:p>
            <a:pPr marL="828675" lvl="1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dirty="0">
                <a:latin typeface="Helvetica Neue"/>
              </a:rPr>
              <a:t>Kan også ses i ums.kea.dk og i din KEA-mail-kalender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SzPct val="100000"/>
              <a:defRPr sz="1800"/>
            </a:pPr>
            <a:endParaRPr lang="da-DK" u="sng" dirty="0">
              <a:solidFill>
                <a:srgbClr val="0000FF"/>
              </a:solidFill>
              <a:latin typeface="Helvetica Neue"/>
            </a:endParaRPr>
          </a:p>
          <a:p>
            <a:pPr marL="3714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dirty="0">
                <a:latin typeface="Helvetica Neue"/>
                <a:ea typeface="+mn-lt"/>
                <a:cs typeface="+mn-lt"/>
              </a:rPr>
              <a:t>Studiestartsinfo på </a:t>
            </a:r>
            <a:r>
              <a:rPr lang="da-DK" dirty="0">
                <a:latin typeface="Helvetica Neue"/>
                <a:ea typeface="+mn-lt"/>
                <a:cs typeface="+mn-lt"/>
                <a:hlinkClick r:id="rId4"/>
              </a:rPr>
              <a:t>http://it.kea.dk</a:t>
            </a:r>
            <a:endParaRPr lang="da-DK" dirty="0">
              <a:latin typeface="Helvetica Neue"/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600"/>
              </a:spcBef>
              <a:buSzPct val="100000"/>
              <a:defRPr sz="1800"/>
            </a:pPr>
            <a:endParaRPr lang="da-DK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600"/>
              </a:spcBef>
              <a:buSzPct val="100000"/>
              <a:defRPr sz="1800"/>
            </a:pP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Intro Datamatikeruddannelsen</a:t>
            </a:r>
          </a:p>
        </p:txBody>
      </p:sp>
    </p:spTree>
    <p:extLst>
      <p:ext uri="{BB962C8B-B14F-4D97-AF65-F5344CB8AC3E}">
        <p14:creationId xmlns:p14="http://schemas.microsoft.com/office/powerpoint/2010/main" val="559554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Intro Datamatikeruddannelsen</a:t>
            </a: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49</a:t>
            </a:fld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da-DK" sz="1600" dirty="0">
                <a:latin typeface="Helvetica Neue"/>
              </a:rPr>
              <a:t>Rygning er ikke tilladt på KEA.</a:t>
            </a: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r>
              <a:rPr lang="da-DK" sz="1600" dirty="0">
                <a:latin typeface="Helvetica Neue"/>
              </a:rPr>
              <a:t>Hjertestarter</a:t>
            </a: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r>
              <a:rPr lang="da-DK" sz="1600" dirty="0">
                <a:latin typeface="Helvetica Neue"/>
              </a:rPr>
              <a:t>I nødstilfælde, brug brandtrappen og nødudgange.</a:t>
            </a:r>
          </a:p>
          <a:p>
            <a:pPr marL="1028700" lvl="1">
              <a:buFont typeface="Arial"/>
              <a:buChar char="•"/>
            </a:pPr>
            <a:r>
              <a:rPr lang="da-DK" sz="1600" dirty="0">
                <a:latin typeface="Helvetica Neue"/>
              </a:rPr>
              <a:t>Gå til samlingssted (er oplyst på brandinstruktionen i alle lokaler).</a:t>
            </a:r>
          </a:p>
          <a:p>
            <a:pPr marL="1028700" lvl="1">
              <a:buFont typeface="Arial"/>
              <a:buChar char="•"/>
            </a:pPr>
            <a:r>
              <a:rPr lang="da-DK" sz="1600" dirty="0">
                <a:effectLst/>
                <a:latin typeface="Helvetica Neue"/>
              </a:rPr>
              <a:t>Emergency plan: </a:t>
            </a:r>
            <a:r>
              <a:rPr lang="da-DK" sz="1600" u="sng" dirty="0">
                <a:solidFill>
                  <a:srgbClr val="1155CC"/>
                </a:solidFill>
                <a:latin typeface="Helvetica Neue"/>
              </a:rPr>
              <a:t>https://mit.kea.dk/studiehandbog/brand-og-beredskab</a:t>
            </a:r>
            <a:endParaRPr lang="da-DK" sz="1600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Helvetica Neue Condensed"/>
              </a:rPr>
              <a:t>Rygepolitik</a:t>
            </a:r>
            <a:r>
              <a:rPr lang="da-DK"/>
              <a:t> og nødplan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91412-9FFB-489F-A077-EFD998C0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35" y="3429000"/>
            <a:ext cx="5096586" cy="1314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6DCFB-5FA5-4F29-946E-E3969193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39" y="1745625"/>
            <a:ext cx="1041400" cy="1041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604CE68-4667-C049-1CCD-C499B7AC9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4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8B6F7-4C59-5172-8B93-2282EFDD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664EE02-F83C-881E-E473-032FF817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5</a:t>
            </a:fld>
            <a:endParaRPr lang="da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C14C64-7D47-8484-60E9-BDD1DF7CF6DF}"/>
              </a:ext>
            </a:extLst>
          </p:cNvPr>
          <p:cNvSpPr txBox="1">
            <a:spLocks/>
          </p:cNvSpPr>
          <p:nvPr/>
        </p:nvSpPr>
        <p:spPr>
          <a:xfrm>
            <a:off x="2695281" y="336448"/>
            <a:ext cx="6239544" cy="511256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 dirty="0">
                <a:latin typeface="Times New Roman" pitchFamily="18" charset="0"/>
                <a:cs typeface="Times New Roman" pitchFamily="18" charset="0"/>
              </a:rPr>
              <a:t>Uddannelse:</a:t>
            </a:r>
            <a:endParaRPr lang="da-DK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Cand.merc. CBS: Marketing, Strategi, Økonomi</a:t>
            </a:r>
          </a:p>
          <a:p>
            <a:endParaRPr lang="da-DK" dirty="0">
              <a:latin typeface="Times New Roman" pitchFamily="18" charset="0"/>
              <a:cs typeface="Times New Roman" pitchFamily="18" charset="0"/>
            </a:endParaRPr>
          </a:p>
          <a:p>
            <a:r>
              <a:rPr lang="da-DK" sz="2000" b="1" dirty="0">
                <a:latin typeface="Times New Roman" pitchFamily="18" charset="0"/>
                <a:cs typeface="Times New Roman" pitchFamily="18" charset="0"/>
              </a:rPr>
              <a:t>Baggrund: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Global Marketing </a:t>
            </a:r>
            <a:r>
              <a:rPr lang="da-DK" sz="1900" dirty="0" err="1">
                <a:latin typeface="Times New Roman" pitchFamily="18" charset="0"/>
                <a:cs typeface="Times New Roman" pitchFamily="18" charset="0"/>
              </a:rPr>
              <a:t>Director</a:t>
            </a: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 &amp; Commercial </a:t>
            </a:r>
            <a:r>
              <a:rPr lang="da-DK" sz="1900" dirty="0" err="1">
                <a:latin typeface="Times New Roman" pitchFamily="18" charset="0"/>
                <a:cs typeface="Times New Roman" pitchFamily="18" charset="0"/>
              </a:rPr>
              <a:t>Director</a:t>
            </a: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	at ”</a:t>
            </a:r>
            <a:r>
              <a:rPr lang="da-DK" sz="1900" dirty="0" err="1">
                <a:latin typeface="Times New Roman" pitchFamily="18" charset="0"/>
                <a:cs typeface="Times New Roman" pitchFamily="18" charset="0"/>
              </a:rPr>
              <a:t>Essity</a:t>
            </a: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 – SCA - Aktiebolag”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SVP, Head of Group Marketing, Danske Bank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SVP, Head of Global Marketing Academy ARLA FOODS.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Underviser på Danmarks Medie &amp; Journalisthøjskole.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Underviser på Niels </a:t>
            </a:r>
            <a:r>
              <a:rPr lang="da-DK" sz="1900" dirty="0" err="1">
                <a:latin typeface="Times New Roman" pitchFamily="18" charset="0"/>
                <a:cs typeface="Times New Roman" pitchFamily="18" charset="0"/>
              </a:rPr>
              <a:t>Brock´s</a:t>
            </a:r>
            <a:r>
              <a:rPr lang="da-DK" sz="1900" dirty="0">
                <a:latin typeface="Times New Roman" pitchFamily="18" charset="0"/>
                <a:cs typeface="Times New Roman" pitchFamily="18" charset="0"/>
              </a:rPr>
              <a:t> Internationale Gymnasium</a:t>
            </a:r>
          </a:p>
          <a:p>
            <a:endParaRPr lang="da-DK" dirty="0"/>
          </a:p>
          <a:p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 dirty="0">
                <a:latin typeface="Times New Roman" pitchFamily="18" charset="0"/>
                <a:cs typeface="Times New Roman" pitchFamily="18" charset="0"/>
              </a:rPr>
              <a:t>IT- og Forretningsudvikling, 1 semester</a:t>
            </a:r>
          </a:p>
          <a:p>
            <a:endParaRPr lang="da-DK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da-DK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Interesser: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 dirty="0">
                <a:latin typeface="Times New Roman" pitchFamily="18" charset="0"/>
                <a:cs typeface="Times New Roman" pitchFamily="18" charset="0"/>
              </a:rPr>
              <a:t>Fodbold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 dirty="0">
                <a:latin typeface="Times New Roman" pitchFamily="18" charset="0"/>
                <a:cs typeface="Times New Roman" pitchFamily="18" charset="0"/>
              </a:rPr>
              <a:t>Jazz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 dirty="0">
                <a:latin typeface="Times New Roman" pitchFamily="18" charset="0"/>
                <a:cs typeface="Times New Roman" pitchFamily="18" charset="0"/>
              </a:rPr>
              <a:t>Færøerne</a:t>
            </a:r>
          </a:p>
          <a:p>
            <a:pPr marL="285750" indent="-285750">
              <a:buFont typeface="Arial" pitchFamily="34" charset="0"/>
              <a:buChar char="•"/>
            </a:pPr>
            <a:endParaRPr lang="da-DK" sz="2000" dirty="0">
              <a:latin typeface="Times New Roman" pitchFamily="18" charset="0"/>
              <a:cs typeface="Times New Roman" pitchFamily="18" charset="0"/>
            </a:endParaRPr>
          </a:p>
          <a:p>
            <a:endParaRPr lang="da-DK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05C597-36A6-404E-6585-583C95FC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75" y="2321232"/>
            <a:ext cx="2962672" cy="1143000"/>
          </a:xfrm>
        </p:spPr>
        <p:txBody>
          <a:bodyPr>
            <a:normAutofit/>
          </a:bodyPr>
          <a:lstStyle/>
          <a:p>
            <a:r>
              <a:rPr lang="da-DK" sz="1600" dirty="0">
                <a:latin typeface="Imprint MT Shadow" pitchFamily="82" charset="0"/>
                <a:cs typeface="Times New Roman" pitchFamily="18" charset="0"/>
              </a:rPr>
              <a:t>Stig </a:t>
            </a:r>
            <a:r>
              <a:rPr lang="da-DK" sz="1600" dirty="0" err="1">
                <a:latin typeface="Imprint MT Shadow" pitchFamily="82" charset="0"/>
                <a:cs typeface="Times New Roman" pitchFamily="18" charset="0"/>
              </a:rPr>
              <a:t>søgaard</a:t>
            </a:r>
            <a:r>
              <a:rPr lang="da-DK" sz="1600" dirty="0">
                <a:latin typeface="Imprint MT Shadow" pitchFamily="82" charset="0"/>
                <a:cs typeface="Times New Roman" pitchFamily="18" charset="0"/>
              </a:rPr>
              <a:t> </a:t>
            </a:r>
            <a:br>
              <a:rPr lang="da-DK" sz="1600" dirty="0">
                <a:latin typeface="Imprint MT Shadow" pitchFamily="82" charset="0"/>
                <a:cs typeface="Times New Roman" pitchFamily="18" charset="0"/>
              </a:rPr>
            </a:br>
            <a:r>
              <a:rPr lang="da-DK" sz="1600" dirty="0" err="1">
                <a:latin typeface="Imprint MT Shadow" pitchFamily="82" charset="0"/>
                <a:cs typeface="Times New Roman" pitchFamily="18" charset="0"/>
              </a:rPr>
              <a:t>sørensen</a:t>
            </a:r>
            <a:br>
              <a:rPr lang="da-DK" sz="2000" dirty="0">
                <a:latin typeface="Imprint MT Shadow" pitchFamily="82" charset="0"/>
                <a:cs typeface="Times New Roman" pitchFamily="18" charset="0"/>
              </a:rPr>
            </a:br>
            <a:r>
              <a:rPr lang="da-DK" sz="1200" i="1" dirty="0">
                <a:latin typeface="Times New Roman" pitchFamily="18" charset="0"/>
                <a:cs typeface="Times New Roman" pitchFamily="18" charset="0"/>
              </a:rPr>
              <a:t>Underviser</a:t>
            </a:r>
            <a:br>
              <a:rPr lang="da-DK" sz="1800" i="1" dirty="0">
                <a:latin typeface="Times New Roman" pitchFamily="18" charset="0"/>
                <a:cs typeface="Times New Roman" pitchFamily="18" charset="0"/>
              </a:rPr>
            </a:br>
            <a:endParaRPr lang="da-DK" sz="1800" i="1" dirty="0">
              <a:latin typeface="Imprint MT Shadow" pitchFamily="82" charset="0"/>
              <a:cs typeface="Times New Roman" pitchFamily="18" charset="0"/>
            </a:endParaRPr>
          </a:p>
        </p:txBody>
      </p:sp>
      <p:pic>
        <p:nvPicPr>
          <p:cNvPr id="3" name="Billede 2" descr="Et billede, der indeholder Ansigt, person, tøj, mur&#10;&#10;Automatisk genereret beskrivelse">
            <a:extLst>
              <a:ext uri="{FF2B5EF4-FFF2-40B4-BE49-F238E27FC236}">
                <a16:creationId xmlns:a16="http://schemas.microsoft.com/office/drawing/2014/main" id="{FC8831D5-7734-9302-E884-8449092A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8" y="0"/>
            <a:ext cx="1960037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41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151AB46-153F-10FB-7014-7989D537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Intro Datamatikeruddannelsen</a:t>
            </a:r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ABE0F35-22F3-2734-9F73-8CF605D1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586" y="6297312"/>
            <a:ext cx="2057400" cy="365125"/>
          </a:xfrm>
        </p:spPr>
        <p:txBody>
          <a:bodyPr/>
          <a:lstStyle/>
          <a:p>
            <a:fld id="{93C8C56B-E180-4F52-B5BE-B0E36A2C74AC}" type="slidenum">
              <a:rPr lang="da-DK" smtClean="0"/>
              <a:pPr/>
              <a:t>50</a:t>
            </a:fld>
            <a:endParaRPr lang="da-DK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C0D7A72-6971-ECA5-9C23-0BC4A70ADEE9}"/>
              </a:ext>
            </a:extLst>
          </p:cNvPr>
          <p:cNvSpPr txBox="1">
            <a:spLocks/>
          </p:cNvSpPr>
          <p:nvPr/>
        </p:nvSpPr>
        <p:spPr>
          <a:xfrm>
            <a:off x="553650" y="2088191"/>
            <a:ext cx="7953464" cy="16491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elvetica Neue"/>
              </a:rPr>
              <a:t>Studie &amp; </a:t>
            </a:r>
            <a:r>
              <a:rPr lang="en-US" sz="2000" dirty="0" err="1">
                <a:latin typeface="Helvetica Neue"/>
              </a:rPr>
              <a:t>Karrierevejledning</a:t>
            </a:r>
            <a:r>
              <a:rPr lang="en-US" sz="2000" dirty="0">
                <a:latin typeface="Helvetica Neue"/>
              </a:rPr>
              <a:t>:  </a:t>
            </a:r>
            <a:r>
              <a:rPr lang="en-US" sz="2000" dirty="0">
                <a:solidFill>
                  <a:srgbClr val="0000FF"/>
                </a:solidFill>
                <a:latin typeface="Helvetica Neue"/>
                <a:hlinkClick r:id="rId2"/>
              </a:rPr>
              <a:t>https://youtu.be/fRYoFGXqCzQ</a:t>
            </a:r>
            <a:r>
              <a:rPr lang="en-US" sz="2000" dirty="0">
                <a:latin typeface="Helvetica Neue"/>
              </a:rPr>
              <a:t> </a:t>
            </a:r>
          </a:p>
          <a:p>
            <a:endParaRPr lang="en-US" sz="2000" dirty="0">
              <a:latin typeface="Helvetica Neue"/>
            </a:endParaRPr>
          </a:p>
          <a:p>
            <a:r>
              <a:rPr lang="en-US" sz="2000" dirty="0">
                <a:latin typeface="Helvetica Neue"/>
                <a:cs typeface="Arial"/>
              </a:rPr>
              <a:t>IT-intro: </a:t>
            </a:r>
            <a:r>
              <a:rPr lang="en-US" sz="2000" u="sng" dirty="0">
                <a:ea typeface="+mn-lt"/>
                <a:cs typeface="+mn-lt"/>
                <a:hlinkClick r:id="rId3"/>
              </a:rPr>
              <a:t>https://www.youtube.com/watch?v=inLf-ATmlAQ</a:t>
            </a:r>
            <a:endParaRPr lang="en-US" sz="2000" dirty="0">
              <a:latin typeface="Helvetica Neue"/>
              <a:ea typeface="+mn-lt"/>
              <a:cs typeface="+mn-lt"/>
            </a:endParaRPr>
          </a:p>
          <a:p>
            <a:endParaRPr lang="en-US" sz="2000" dirty="0">
              <a:latin typeface="Helvetica Neue"/>
              <a:cs typeface="Arial"/>
            </a:endParaRPr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95CBF394-7518-174A-BF58-E5CA7B0D7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68" y="1301394"/>
            <a:ext cx="7962142" cy="544247"/>
          </a:xfrm>
        </p:spPr>
        <p:txBody>
          <a:bodyPr/>
          <a:lstStyle/>
          <a:p>
            <a:r>
              <a:rPr lang="da-DK">
                <a:ea typeface="+mj-lt"/>
                <a:cs typeface="+mj-lt"/>
              </a:rPr>
              <a:t>Videoer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A586AC5-DA29-DA99-34F4-2719D485A1A0}"/>
              </a:ext>
            </a:extLst>
          </p:cNvPr>
          <p:cNvSpPr txBox="1">
            <a:spLocks/>
          </p:cNvSpPr>
          <p:nvPr/>
        </p:nvSpPr>
        <p:spPr>
          <a:xfrm>
            <a:off x="597837" y="4086975"/>
            <a:ext cx="7946701" cy="1818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Helvetica Neue"/>
                <a:cs typeface="Arial"/>
              </a:rPr>
              <a:t>Bibliotek</a:t>
            </a:r>
            <a:r>
              <a:rPr lang="en-US" sz="2000" dirty="0">
                <a:latin typeface="Helvetica Neue"/>
                <a:cs typeface="Arial"/>
              </a:rPr>
              <a:t>: </a:t>
            </a:r>
            <a:r>
              <a:rPr lang="en-US" sz="2000" dirty="0">
                <a:solidFill>
                  <a:srgbClr val="0000FF"/>
                </a:solidFill>
                <a:latin typeface="Helvetica Neue"/>
                <a:cs typeface="Arial"/>
                <a:hlinkClick r:id="rId4"/>
              </a:rPr>
              <a:t>https://bibliotek.kea.dk/da/</a:t>
            </a:r>
          </a:p>
          <a:p>
            <a:endParaRPr lang="en-US" sz="2000" dirty="0">
              <a:solidFill>
                <a:srgbClr val="0000FF"/>
              </a:solidFill>
              <a:latin typeface="Helvetica Neue"/>
              <a:cs typeface="Arial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Helvetica Neue"/>
                <a:cs typeface="Arial"/>
              </a:rPr>
              <a:t>Studiehåndbog</a:t>
            </a:r>
            <a:r>
              <a:rPr lang="en-US" sz="2000" dirty="0">
                <a:solidFill>
                  <a:srgbClr val="000000"/>
                </a:solidFill>
                <a:latin typeface="Helvetica Neue"/>
                <a:cs typeface="Arial"/>
              </a:rPr>
              <a:t>: </a:t>
            </a:r>
            <a:r>
              <a:rPr lang="en-US" sz="2000" dirty="0">
                <a:ea typeface="+mn-lt"/>
                <a:cs typeface="+mn-lt"/>
                <a:hlinkClick r:id="rId5"/>
              </a:rPr>
              <a:t>https://mit.kea.dk/studieh%C3%A5ndbog</a:t>
            </a: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solidFill>
                <a:srgbClr val="0000FF"/>
              </a:solidFill>
              <a:latin typeface="Helvetica Neue"/>
              <a:ea typeface="+mn-lt"/>
              <a:cs typeface="+mn-lt"/>
            </a:endParaRPr>
          </a:p>
          <a:p>
            <a:r>
              <a:rPr lang="en-US" sz="2000" dirty="0" err="1">
                <a:latin typeface="Helvetica Neue"/>
                <a:cs typeface="Arial"/>
              </a:rPr>
              <a:t>Studiekort</a:t>
            </a:r>
            <a:r>
              <a:rPr lang="en-US" sz="2000" dirty="0">
                <a:latin typeface="Helvetica Neue"/>
                <a:cs typeface="Arial"/>
              </a:rPr>
              <a:t>:</a:t>
            </a:r>
            <a:r>
              <a:rPr lang="en-US" sz="2000" dirty="0">
                <a:solidFill>
                  <a:srgbClr val="0000FF"/>
                </a:solidFill>
                <a:latin typeface="Helvetica Neue"/>
                <a:cs typeface="Arial"/>
              </a:rPr>
              <a:t> https://keastudiekort.dk/</a:t>
            </a:r>
          </a:p>
          <a:p>
            <a:endParaRPr lang="en-US" sz="2000" dirty="0">
              <a:solidFill>
                <a:srgbClr val="0000FF"/>
              </a:solidFill>
              <a:latin typeface="Helvetica Neue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C361A3-D4AA-B45A-037E-19A99CC22ECA}"/>
              </a:ext>
            </a:extLst>
          </p:cNvPr>
          <p:cNvSpPr txBox="1"/>
          <p:nvPr/>
        </p:nvSpPr>
        <p:spPr>
          <a:xfrm>
            <a:off x="596524" y="34776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b="1" cap="all">
                <a:solidFill>
                  <a:srgbClr val="262626"/>
                </a:solidFill>
                <a:latin typeface="Arial Narrow"/>
              </a:rPr>
              <a:t>Links</a:t>
            </a:r>
            <a:endParaRPr lang="en-GB"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97637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51</a:t>
            </a:fld>
            <a:endParaRPr lang="da-DK"/>
          </a:p>
        </p:txBody>
      </p:sp>
      <p:sp>
        <p:nvSpPr>
          <p:cNvPr id="8" name="Shape 307"/>
          <p:cNvSpPr/>
          <p:nvPr/>
        </p:nvSpPr>
        <p:spPr>
          <a:xfrm>
            <a:off x="2683377" y="5005457"/>
            <a:ext cx="377724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800">
                <a:solidFill>
                  <a:srgbClr val="4597A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da-DK" sz="4000">
                <a:solidFill>
                  <a:srgbClr val="002060"/>
                </a:solidFill>
                <a:latin typeface="+mn-lt"/>
              </a:rPr>
              <a:t>Spørgsmål?</a:t>
            </a:r>
            <a:endParaRPr sz="400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6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553586" y="588168"/>
            <a:ext cx="6208880" cy="365125"/>
          </a:xfrm>
        </p:spPr>
        <p:txBody>
          <a:bodyPr/>
          <a:lstStyle/>
          <a:p>
            <a:r>
              <a:rPr lang="da-DK"/>
              <a:t>Intro Datamatikeruddannelse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0E0D4-75FE-441C-BFC8-FD3CA050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10" y="1056640"/>
            <a:ext cx="3032760" cy="40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4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36EE5F6-8E32-333D-99B3-40EDE3D0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6</a:t>
            </a:fld>
            <a:endParaRPr lang="da-DK"/>
          </a:p>
        </p:txBody>
      </p:sp>
      <p:sp>
        <p:nvSpPr>
          <p:cNvPr id="7" name="Pladsholder til indhold 1">
            <a:extLst>
              <a:ext uri="{FF2B5EF4-FFF2-40B4-BE49-F238E27FC236}">
                <a16:creationId xmlns:a16="http://schemas.microsoft.com/office/drawing/2014/main" id="{30CCE5DB-23ED-0BEC-D159-07AAD5643010}"/>
              </a:ext>
            </a:extLst>
          </p:cNvPr>
          <p:cNvSpPr txBox="1">
            <a:spLocks/>
          </p:cNvSpPr>
          <p:nvPr/>
        </p:nvSpPr>
        <p:spPr>
          <a:xfrm>
            <a:off x="457200" y="1481328"/>
            <a:ext cx="8229600" cy="403590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ctr"/>
            <a:endParaRPr lang="da-DK" dirty="0"/>
          </a:p>
          <a:p>
            <a:pPr marL="109728"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På mail: </a:t>
            </a:r>
          </a:p>
          <a:p>
            <a:pPr marL="109728" algn="ctr"/>
            <a:endParaRPr lang="da-DK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Stig: </a:t>
            </a:r>
            <a:r>
              <a:rPr lang="da-DK" sz="3400" u="sng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stss</a:t>
            </a:r>
            <a:r>
              <a:rPr lang="da-DK" sz="3400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@kea.dk</a:t>
            </a:r>
            <a:endParaRPr lang="da-DK" sz="3400" dirty="0">
              <a:solidFill>
                <a:srgbClr val="FF81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sz="3400" dirty="0">
              <a:solidFill>
                <a:srgbClr val="FF81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Nynne: </a:t>
            </a:r>
            <a:r>
              <a:rPr lang="da-DK" sz="3400" u="sng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nyjc</a:t>
            </a:r>
            <a:r>
              <a:rPr lang="da-DK" sz="3400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@kea.dk</a:t>
            </a:r>
            <a:endParaRPr lang="da-DK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Lasse: </a:t>
            </a:r>
            <a:r>
              <a:rPr lang="da-DK" sz="3400" u="sng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lavo</a:t>
            </a:r>
            <a:r>
              <a:rPr lang="da-DK" sz="3400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@kea.dk</a:t>
            </a:r>
            <a:endParaRPr lang="da-DK" sz="3400" dirty="0">
              <a:solidFill>
                <a:srgbClr val="FF81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ser sjældent beskeder på, Teams, Fronter, Slack, Discord ..</a:t>
            </a: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AEF413A8-752F-5159-FE1B-88877C19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476672"/>
            <a:ext cx="8229600" cy="1143000"/>
          </a:xfrm>
        </p:spPr>
        <p:txBody>
          <a:bodyPr/>
          <a:lstStyle/>
          <a:p>
            <a:r>
              <a:rPr lang="da-DK" dirty="0">
                <a:latin typeface="Imprint MT Shadow" panose="04020605060303030202" pitchFamily="82" charset="0"/>
              </a:rPr>
              <a:t>Hvordan</a:t>
            </a:r>
            <a:r>
              <a:rPr lang="da-DK" dirty="0"/>
              <a:t> </a:t>
            </a:r>
            <a:r>
              <a:rPr lang="da-DK" dirty="0">
                <a:latin typeface="Imprint MT Shadow" panose="04020605060303030202" pitchFamily="82" charset="0"/>
              </a:rPr>
              <a:t>kan i kontakte os</a:t>
            </a:r>
          </a:p>
        </p:txBody>
      </p:sp>
    </p:spTree>
    <p:extLst>
      <p:ext uri="{BB962C8B-B14F-4D97-AF65-F5344CB8AC3E}">
        <p14:creationId xmlns:p14="http://schemas.microsoft.com/office/powerpoint/2010/main" val="182858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42C94E5-747B-56E6-968C-7EEA75EE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8C56B-E180-4F52-B5BE-B0E36A2C74AC}" type="slidenum">
              <a:rPr lang="da-DK" smtClean="0"/>
              <a:pPr/>
              <a:t>7</a:t>
            </a:fld>
            <a:endParaRPr lang="da-D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2D05DA-1F2A-5D07-9777-CA8EEED5072E}"/>
              </a:ext>
            </a:extLst>
          </p:cNvPr>
          <p:cNvSpPr txBox="1">
            <a:spLocks/>
          </p:cNvSpPr>
          <p:nvPr/>
        </p:nvSpPr>
        <p:spPr>
          <a:xfrm>
            <a:off x="628650" y="1825627"/>
            <a:ext cx="7886700" cy="413210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>
                <a:latin typeface="Times New Roman" pitchFamily="18" charset="0"/>
                <a:cs typeface="Times New Roman" pitchFamily="18" charset="0"/>
              </a:rPr>
              <a:t>Vi kender ikke jer og i kender heller ikke hinanden, så interview lige den du sidder ved siden af og husk at skrive svarene ned så i bagefter kan præsenterer hinanden.</a:t>
            </a:r>
          </a:p>
          <a:p>
            <a:endParaRPr lang="da-DK" sz="2000">
              <a:latin typeface="Times New Roman" pitchFamily="18" charset="0"/>
              <a:cs typeface="Times New Roman" pitchFamily="18" charset="0"/>
            </a:endParaRPr>
          </a:p>
          <a:p>
            <a:r>
              <a:rPr lang="da-DK" sz="2000">
                <a:latin typeface="Times New Roman" pitchFamily="18" charset="0"/>
                <a:cs typeface="Times New Roman" pitchFamily="18" charset="0"/>
              </a:rPr>
              <a:t>Spørg vedkommende om:</a:t>
            </a:r>
          </a:p>
          <a:p>
            <a:endParaRPr lang="da-DK" sz="20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a-DK" sz="2000">
                <a:latin typeface="Times New Roman" pitchFamily="18" charset="0"/>
                <a:cs typeface="Times New Roman" pitchFamily="18" charset="0"/>
              </a:rPr>
              <a:t>Hvad er dit navn?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>
                <a:latin typeface="Times New Roman" pitchFamily="18" charset="0"/>
                <a:cs typeface="Times New Roman" pitchFamily="18" charset="0"/>
              </a:rPr>
              <a:t>Hvor kommer du fra?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>
                <a:latin typeface="Times New Roman" pitchFamily="18" charset="0"/>
                <a:cs typeface="Times New Roman" pitchFamily="18" charset="0"/>
              </a:rPr>
              <a:t>Hvor gammel er du?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>
                <a:latin typeface="Times New Roman" pitchFamily="18" charset="0"/>
                <a:cs typeface="Times New Roman" pitchFamily="18" charset="0"/>
              </a:rPr>
              <a:t>Hvad er din uddannelsesbaggrund?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>
                <a:latin typeface="Times New Roman" pitchFamily="18" charset="0"/>
                <a:cs typeface="Times New Roman" pitchFamily="18" charset="0"/>
              </a:rPr>
              <a:t>Har du nogen forudgående viden om programmering eller systemudvikling?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a-DK" sz="2000">
                <a:latin typeface="Times New Roman" pitchFamily="18" charset="0"/>
                <a:cs typeface="Times New Roman" pitchFamily="18" charset="0"/>
              </a:rPr>
              <a:t>Hvad er din forventninger til denne klasse/dette semester?</a:t>
            </a:r>
          </a:p>
          <a:p>
            <a:endParaRPr lang="da-DK">
              <a:latin typeface="Times New Roman" pitchFamily="18" charset="0"/>
              <a:cs typeface="Times New Roman" pitchFamily="18" charset="0"/>
            </a:endParaRPr>
          </a:p>
          <a:p>
            <a:endParaRPr lang="da-DK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7D4329-B651-49AC-0EF8-998E624F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1" y="636218"/>
            <a:ext cx="7886700" cy="528092"/>
          </a:xfrm>
        </p:spPr>
        <p:txBody>
          <a:bodyPr/>
          <a:lstStyle/>
          <a:p>
            <a:pPr algn="ctr"/>
            <a:r>
              <a:rPr lang="da-DK" sz="2800" dirty="0">
                <a:latin typeface="Calibri" panose="020F0502020204030204" pitchFamily="34" charset="0"/>
                <a:cs typeface="Calibri" panose="020F0502020204030204" pitchFamily="34" charset="0"/>
              </a:rPr>
              <a:t>Hvem er i?</a:t>
            </a:r>
          </a:p>
        </p:txBody>
      </p:sp>
    </p:spTree>
    <p:extLst>
      <p:ext uri="{BB962C8B-B14F-4D97-AF65-F5344CB8AC3E}">
        <p14:creationId xmlns:p14="http://schemas.microsoft.com/office/powerpoint/2010/main" val="3226455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building, outdoor&#10;&#10;Description automatically generated">
            <a:extLst>
              <a:ext uri="{FF2B5EF4-FFF2-40B4-BE49-F238E27FC236}">
                <a16:creationId xmlns:a16="http://schemas.microsoft.com/office/drawing/2014/main" id="{7AFF10F2-483A-F249-83A2-0344D44E96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250"/>
            <a:ext cx="9144000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E94998-9C7E-0E4F-94B6-36FCE0746B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077" y="5376629"/>
            <a:ext cx="818626" cy="372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3F2878-C34E-7A43-8751-58C8E5640721}"/>
              </a:ext>
            </a:extLst>
          </p:cNvPr>
          <p:cNvSpPr/>
          <p:nvPr/>
        </p:nvSpPr>
        <p:spPr>
          <a:xfrm>
            <a:off x="485423" y="1342673"/>
            <a:ext cx="4188178" cy="4176888"/>
          </a:xfrm>
          <a:prstGeom prst="rect">
            <a:avLst/>
          </a:prstGeom>
          <a:solidFill>
            <a:srgbClr val="6ECEB2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5A96A1-1ED9-5E4F-B2CF-A1D90CE6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Introduktion til KEA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3CDF56-A2A7-7245-BA40-4B412AA453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sz="2000"/>
              <a:t>Placering</a:t>
            </a:r>
          </a:p>
          <a:p>
            <a:r>
              <a:rPr lang="da-DK" sz="2000"/>
              <a:t>Bygninger</a:t>
            </a:r>
          </a:p>
          <a:p>
            <a:r>
              <a:rPr lang="da-DK" sz="2000"/>
              <a:t>Indgang(e)</a:t>
            </a:r>
          </a:p>
          <a:p>
            <a:r>
              <a:rPr lang="da-DK" sz="2000"/>
              <a:t>Organisation</a:t>
            </a:r>
          </a:p>
          <a:p>
            <a:r>
              <a:rPr lang="da-DK" sz="2000"/>
              <a:t>Uddannelser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89C1A21-D674-AECF-0D8E-4BEB0940B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8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B71A98B8-AD8C-ED56-DC2D-179AA8A4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7250"/>
            <a:ext cx="9781953" cy="57763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FBC2AA-4534-1F19-53CD-13923FD3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322" y="1512006"/>
            <a:ext cx="3690760" cy="443794"/>
          </a:xfrm>
          <a:solidFill>
            <a:srgbClr val="FDFDFD">
              <a:alpha val="80000"/>
            </a:srgbClr>
          </a:solidFill>
        </p:spPr>
        <p:txBody>
          <a:bodyPr/>
          <a:lstStyle/>
          <a:p>
            <a:r>
              <a:rPr lang="da-DK"/>
              <a:t>Her ligger kea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D87F7D-E522-8DB5-EE86-5F7E62CA98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62322" y="2122596"/>
            <a:ext cx="3690760" cy="3223399"/>
          </a:xfrm>
          <a:solidFill>
            <a:srgbClr val="FDFDFD">
              <a:alpha val="80000"/>
            </a:srgbClr>
          </a:solidFill>
        </p:spPr>
        <p:txBody>
          <a:bodyPr/>
          <a:lstStyle/>
          <a:p>
            <a:r>
              <a:rPr lang="da-DK" sz="1800"/>
              <a:t>Guldbergsgade (GBG)</a:t>
            </a:r>
          </a:p>
          <a:p>
            <a:endParaRPr lang="da-DK" sz="1800"/>
          </a:p>
          <a:p>
            <a:r>
              <a:rPr lang="da-DK" sz="1800"/>
              <a:t>Prinsesse Charlottes Gade (PCG)</a:t>
            </a:r>
          </a:p>
          <a:p>
            <a:endParaRPr lang="da-DK" sz="1800"/>
          </a:p>
          <a:p>
            <a:r>
              <a:rPr lang="da-DK" sz="1800"/>
              <a:t>Lygten 16 (LYG eller L16)</a:t>
            </a:r>
          </a:p>
          <a:p>
            <a:endParaRPr lang="da-DK" sz="1800"/>
          </a:p>
          <a:p>
            <a:endParaRPr lang="da-DK" sz="1800"/>
          </a:p>
          <a:p>
            <a:r>
              <a:rPr lang="da-DK" sz="1800">
                <a:solidFill>
                  <a:schemeClr val="bg1">
                    <a:lumMod val="65000"/>
                  </a:schemeClr>
                </a:solidFill>
              </a:rPr>
              <a:t>Og i Hellerup</a:t>
            </a:r>
          </a:p>
          <a:p>
            <a:r>
              <a:rPr lang="da-DK" sz="1800">
                <a:solidFill>
                  <a:schemeClr val="bg1">
                    <a:lumMod val="65000"/>
                  </a:schemeClr>
                </a:solidFill>
              </a:rPr>
              <a:t>Og i Hillerød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744BF61-46F7-B40C-8803-E2BB2DF21900}"/>
              </a:ext>
            </a:extLst>
          </p:cNvPr>
          <p:cNvSpPr/>
          <p:nvPr/>
        </p:nvSpPr>
        <p:spPr>
          <a:xfrm>
            <a:off x="3742661" y="4174609"/>
            <a:ext cx="574158" cy="5741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E10F9E-DCF3-FBE8-D00F-2B83532F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3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Kontortema">
  <a:themeElements>
    <a:clrScheme name="K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A8A1"/>
      </a:accent1>
      <a:accent2>
        <a:srgbClr val="D06478"/>
      </a:accent2>
      <a:accent3>
        <a:srgbClr val="AF4758"/>
      </a:accent3>
      <a:accent4>
        <a:srgbClr val="544150"/>
      </a:accent4>
      <a:accent5>
        <a:srgbClr val="6E586A"/>
      </a:accent5>
      <a:accent6>
        <a:srgbClr val="998A96"/>
      </a:accent6>
      <a:hlink>
        <a:srgbClr val="0000FF"/>
      </a:hlink>
      <a:folHlink>
        <a:srgbClr val="800080"/>
      </a:folHlink>
    </a:clrScheme>
    <a:fontScheme name="KEA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EA-PPT_Version_02_01.potx" id="{4E274FF2-0A83-4ADF-BE0E-1F28E52DC3C3}" vid="{24B00555-144D-4FB9-A4FC-459059265D53}"/>
    </a:ext>
  </a:extLst>
</a:theme>
</file>

<file path=ppt/theme/theme2.xml><?xml version="1.0" encoding="utf-8"?>
<a:theme xmlns:a="http://schemas.openxmlformats.org/drawingml/2006/main" name="Kontortema">
  <a:themeElements>
    <a:clrScheme name="K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A8A1"/>
      </a:accent1>
      <a:accent2>
        <a:srgbClr val="D06478"/>
      </a:accent2>
      <a:accent3>
        <a:srgbClr val="AF4758"/>
      </a:accent3>
      <a:accent4>
        <a:srgbClr val="544150"/>
      </a:accent4>
      <a:accent5>
        <a:srgbClr val="6E586A"/>
      </a:accent5>
      <a:accent6>
        <a:srgbClr val="998A96"/>
      </a:accent6>
      <a:hlink>
        <a:srgbClr val="0000FF"/>
      </a:hlink>
      <a:folHlink>
        <a:srgbClr val="800080"/>
      </a:folHlink>
    </a:clrScheme>
    <a:fontScheme name="KEA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EA-PPT_Version_02_01.potx" id="{4E274FF2-0A83-4ADF-BE0E-1F28E52DC3C3}" vid="{24B00555-144D-4FB9-A4FC-459059265D5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0290dc8-a661-4268-814f-4ecf93db03a1">
      <UserInfo>
        <DisplayName>Nicklas Frederiksen</DisplayName>
        <AccountId>51</AccountId>
        <AccountType/>
      </UserInfo>
      <UserInfo>
        <DisplayName>Patrick Agergaard</DisplayName>
        <AccountId>74</AccountId>
        <AccountType/>
      </UserInfo>
      <UserInfo>
        <DisplayName>Marianne Stougaard Nielsen</DisplayName>
        <AccountId>17</AccountId>
        <AccountType/>
      </UserInfo>
    </SharedWithUsers>
    <lcf76f155ced4ddcb4097134ff3c332f xmlns="17caefa8-d5c8-44a8-bd5f-5212b7321f90">
      <Terms xmlns="http://schemas.microsoft.com/office/infopath/2007/PartnerControls"/>
    </lcf76f155ced4ddcb4097134ff3c332f>
    <TaxCatchAll xmlns="50290dc8-a661-4268-814f-4ecf93db03a1" xsi:nil="true"/>
    <Nr xmlns="17caefa8-d5c8-44a8-bd5f-5212b7321f9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2FACE6FF1E1BB468013E36B869199CA" ma:contentTypeVersion="16" ma:contentTypeDescription="Opret et nyt dokument." ma:contentTypeScope="" ma:versionID="cd556b2aceb82352d989709355df1271">
  <xsd:schema xmlns:xsd="http://www.w3.org/2001/XMLSchema" xmlns:xs="http://www.w3.org/2001/XMLSchema" xmlns:p="http://schemas.microsoft.com/office/2006/metadata/properties" xmlns:ns2="17caefa8-d5c8-44a8-bd5f-5212b7321f90" xmlns:ns3="50290dc8-a661-4268-814f-4ecf93db03a1" targetNamespace="http://schemas.microsoft.com/office/2006/metadata/properties" ma:root="true" ma:fieldsID="001029d1e4e0dd43c5ebfbc46930bcbd" ns2:_="" ns3:_="">
    <xsd:import namespace="17caefa8-d5c8-44a8-bd5f-5212b7321f90"/>
    <xsd:import namespace="50290dc8-a661-4268-814f-4ecf93db03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N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aefa8-d5c8-44a8-bd5f-5212b7321f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Billedmærker" ma:readOnly="false" ma:fieldId="{5cf76f15-5ced-4ddc-b409-7134ff3c332f}" ma:taxonomyMulti="true" ma:sspId="3be3206f-6594-423d-94d7-634ea0bc88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Nr" ma:index="22" nillable="true" ma:displayName="Nr" ma:format="Dropdown" ma:internalName="Nr" ma:percentage="FALSE">
      <xsd:simpleType>
        <xsd:restriction base="dms:Number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290dc8-a661-4268-814f-4ecf93db03a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1b2722f-d3db-4802-b72c-f9e54c7cc18f}" ma:internalName="TaxCatchAll" ma:showField="CatchAllData" ma:web="50290dc8-a661-4268-814f-4ecf93db03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6A0C71-7CD1-4684-BA2E-8C93B666D521}">
  <ds:schemaRefs>
    <ds:schemaRef ds:uri="17caefa8-d5c8-44a8-bd5f-5212b7321f90"/>
    <ds:schemaRef ds:uri="50290dc8-a661-4268-814f-4ecf93db03a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A2E1CB-3E66-4BBD-B21C-492E4DAA83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caefa8-d5c8-44a8-bd5f-5212b7321f90"/>
    <ds:schemaRef ds:uri="50290dc8-a661-4268-814f-4ecf93db03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37DB5F-92F8-449F-A912-DCF234D3B4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10858</TotalTime>
  <Words>1769</Words>
  <Application>Microsoft Macintosh PowerPoint</Application>
  <PresentationFormat>On-screen Show (4:3)</PresentationFormat>
  <Paragraphs>403</Paragraphs>
  <Slides>51</Slides>
  <Notes>7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Arial</vt:lpstr>
      <vt:lpstr>Arial Black</vt:lpstr>
      <vt:lpstr>Arial Narrow</vt:lpstr>
      <vt:lpstr>Calibri</vt:lpstr>
      <vt:lpstr>Cambria</vt:lpstr>
      <vt:lpstr>Helvetica Neue</vt:lpstr>
      <vt:lpstr>Helvetica Neue Condensed</vt:lpstr>
      <vt:lpstr>Impact</vt:lpstr>
      <vt:lpstr>Imprint MT Shadow</vt:lpstr>
      <vt:lpstr>Times New Roman</vt:lpstr>
      <vt:lpstr>Verdana</vt:lpstr>
      <vt:lpstr>Kontortema</vt:lpstr>
      <vt:lpstr>Kontortema</vt:lpstr>
      <vt:lpstr>PowerPoint Presentation</vt:lpstr>
      <vt:lpstr>Program: mandag</vt:lpstr>
      <vt:lpstr>NYNNE JUST ChristOFFERSEN Underviser </vt:lpstr>
      <vt:lpstr>Lasse Vogelsang Underviser </vt:lpstr>
      <vt:lpstr>Stig søgaard  sørensen Underviser </vt:lpstr>
      <vt:lpstr>Hvordan kan i kontakte os</vt:lpstr>
      <vt:lpstr>Hvem er i?</vt:lpstr>
      <vt:lpstr>Introduktion til KEA</vt:lpstr>
      <vt:lpstr>Her ligger kea</vt:lpstr>
      <vt:lpstr>PowerPoint Presentation</vt:lpstr>
      <vt:lpstr>Indgange til bygning E</vt:lpstr>
      <vt:lpstr>Organisation</vt:lpstr>
      <vt:lpstr>KEA digital</vt:lpstr>
      <vt:lpstr>PowerPoint Presentation</vt:lpstr>
      <vt:lpstr>Datamatiker ”organisationen”</vt:lpstr>
      <vt:lpstr>Datamatikeruddannelsen</vt:lpstr>
      <vt:lpstr>Eksamener på Datamatikeruddannelsen</vt:lpstr>
      <vt:lpstr>Fokus på 1.semester</vt:lpstr>
      <vt:lpstr>1. SEmESTER UGEplan</vt:lpstr>
      <vt:lpstr>PowerPoint Presentation</vt:lpstr>
      <vt:lpstr>PowerPoint Presentation</vt:lpstr>
      <vt:lpstr>Rollen som studerende</vt:lpstr>
      <vt:lpstr>PowerPoint Presentation</vt:lpstr>
      <vt:lpstr>og her er hvad du kan sige i stedet</vt:lpstr>
      <vt:lpstr>Hvad er forskellen på elev og studerende?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KommuniKation</vt:lpstr>
      <vt:lpstr>Rygepolitik og nødplan</vt:lpstr>
      <vt:lpstr>Videoer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Josephine Alling Møller</dc:creator>
  <cp:lastModifiedBy>Nynne Just Christoffersen</cp:lastModifiedBy>
  <cp:revision>48</cp:revision>
  <dcterms:created xsi:type="dcterms:W3CDTF">2016-10-07T07:50:19Z</dcterms:created>
  <dcterms:modified xsi:type="dcterms:W3CDTF">2025-01-25T18:33:50Z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0x010100F2FACE6FF1E1BB468013E36B869199CA</vt:lpwstr>
  </property>
  <property fmtid="{D5CDD505-2E9C-101B-9397-08002B2CF9AE}" pid="3" name="MediaServiceImageTags">
    <vt:lpwstr/>
  </property>
</Properties>
</file>